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6" r:id="rId2"/>
    <p:sldId id="277" r:id="rId3"/>
    <p:sldId id="278" r:id="rId4"/>
    <p:sldId id="279" r:id="rId5"/>
    <p:sldId id="280" r:id="rId6"/>
    <p:sldId id="281" r:id="rId7"/>
    <p:sldId id="282" r:id="rId8"/>
    <p:sldId id="287" r:id="rId9"/>
    <p:sldId id="283" r:id="rId10"/>
    <p:sldId id="284" r:id="rId11"/>
    <p:sldId id="285" r:id="rId12"/>
    <p:sldId id="286" r:id="rId13"/>
    <p:sldId id="288" r:id="rId14"/>
    <p:sldId id="289" r:id="rId15"/>
    <p:sldId id="290" r:id="rId16"/>
    <p:sldId id="291" r:id="rId17"/>
    <p:sldId id="292" r:id="rId18"/>
    <p:sldId id="293" r:id="rId19"/>
    <p:sldId id="294" r:id="rId20"/>
    <p:sldId id="295" r:id="rId21"/>
    <p:sldId id="296" r:id="rId22"/>
    <p:sldId id="297" r:id="rId23"/>
    <p:sldId id="298" r:id="rId24"/>
    <p:sldId id="299" r:id="rId25"/>
    <p:sldId id="300" r:id="rId26"/>
    <p:sldId id="301" r:id="rId27"/>
    <p:sldId id="257" r:id="rId28"/>
    <p:sldId id="258" r:id="rId29"/>
    <p:sldId id="259" r:id="rId30"/>
    <p:sldId id="265" r:id="rId31"/>
    <p:sldId id="260" r:id="rId32"/>
    <p:sldId id="261" r:id="rId33"/>
    <p:sldId id="262" r:id="rId34"/>
    <p:sldId id="263" r:id="rId35"/>
    <p:sldId id="264" r:id="rId36"/>
    <p:sldId id="266" r:id="rId37"/>
    <p:sldId id="267" r:id="rId38"/>
    <p:sldId id="268" r:id="rId39"/>
    <p:sldId id="270" r:id="rId40"/>
    <p:sldId id="271" r:id="rId41"/>
    <p:sldId id="272" r:id="rId42"/>
    <p:sldId id="273" r:id="rId43"/>
    <p:sldId id="274" r:id="rId44"/>
    <p:sldId id="275" r:id="rId45"/>
    <p:sldId id="276" r:id="rId46"/>
    <p:sldId id="26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3E642-9C3D-4BF5-9E72-26F579C3EA55}" type="datetimeFigureOut">
              <a:rPr lang="en-IN" smtClean="0"/>
              <a:t>26-02-2024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80BB75-8015-4052-8CA2-5B49ACB91E40}" type="slidenum">
              <a:rPr lang="en-IN" smtClean="0"/>
              <a:t>‹#›</a:t>
            </a:fld>
            <a:endParaRPr lang="en-IN"/>
          </a:p>
        </p:txBody>
      </p:sp>
    </p:spTree>
    <p:extLst>
      <p:ext uri="{BB962C8B-B14F-4D97-AF65-F5344CB8AC3E}">
        <p14:creationId xmlns:p14="http://schemas.microsoft.com/office/powerpoint/2010/main" val="2590873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2</a:t>
            </a:fld>
            <a:endParaRPr lang="en-IN"/>
          </a:p>
        </p:txBody>
      </p:sp>
    </p:spTree>
    <p:extLst>
      <p:ext uri="{BB962C8B-B14F-4D97-AF65-F5344CB8AC3E}">
        <p14:creationId xmlns:p14="http://schemas.microsoft.com/office/powerpoint/2010/main" val="3112366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15</a:t>
            </a:fld>
            <a:endParaRPr lang="en-IN"/>
          </a:p>
        </p:txBody>
      </p:sp>
    </p:spTree>
    <p:extLst>
      <p:ext uri="{BB962C8B-B14F-4D97-AF65-F5344CB8AC3E}">
        <p14:creationId xmlns:p14="http://schemas.microsoft.com/office/powerpoint/2010/main" val="3593793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C80BB75-8015-4052-8CA2-5B49ACB91E40}" type="slidenum">
              <a:rPr lang="en-IN" smtClean="0"/>
              <a:t>33</a:t>
            </a:fld>
            <a:endParaRPr lang="en-IN"/>
          </a:p>
        </p:txBody>
      </p:sp>
    </p:spTree>
    <p:extLst>
      <p:ext uri="{BB962C8B-B14F-4D97-AF65-F5344CB8AC3E}">
        <p14:creationId xmlns:p14="http://schemas.microsoft.com/office/powerpoint/2010/main" val="965881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1402E-141F-8431-38BB-EC830F9709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7FCCB7-26EA-4BB1-3E9C-7F08881EE8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0B8CA8A-1435-AC44-AC78-C637E27E28EE}"/>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7C940E31-E0AA-127B-1417-F102C63F76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DFA85D-F36A-E726-D74C-E589A0F51687}"/>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96782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35FC5-FE70-B498-7717-F3407B0B411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CC997E9-026A-8814-A1FC-8BC23E7317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37A606-AB06-0C85-DC7E-57EA089874B7}"/>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236EBE12-16EE-DCC0-318A-54B8A9CEC3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E13180-15B5-2A50-08F3-9C76EB32DCDE}"/>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621742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F4CB1B-AE37-DB95-5984-EC1BCB4743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215B7F-38AA-7C43-7CED-873A0EF68F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50C0B-712E-DB70-B917-D108DE50174B}"/>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2CDC835C-2541-26CC-ECA2-061BC9C225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620B91-9429-5E25-0230-EDB97BF8C542}"/>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33175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BC797-0878-55A3-5575-22D90A6242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B90BD5-54F9-BA81-BEA4-CD5AE27941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82D6E3-3A75-4DF0-03B0-690DDBA3DA5D}"/>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EBDF5132-4D6D-39F7-ED42-72B65A1385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90535E-55C6-8E13-32BE-93120358EA5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875905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58BC1-0845-0E27-54FD-E352CD80D9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D969191-01AF-CEC7-EEB5-8A6AC95725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E3FB60-D1F8-E109-CB33-49F1B557EDCE}"/>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B621A4FB-3788-7FA4-974F-FECB09C677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A335FB-0D3F-7334-5AB3-8FA60A09CEFA}"/>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18408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FA9CA-4835-BA9A-80A7-66BCBE4ED6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6DE335-B213-E789-B205-1077D9F313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3B30343-8EF5-B580-17F2-1E903F3D4A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037597D-D82E-6ACF-BE14-9719342B83EA}"/>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6" name="Footer Placeholder 5">
            <a:extLst>
              <a:ext uri="{FF2B5EF4-FFF2-40B4-BE49-F238E27FC236}">
                <a16:creationId xmlns:a16="http://schemas.microsoft.com/office/drawing/2014/main" id="{ABAAF4FD-204D-D8B4-C1C8-552D68605B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745CE4-1EFF-1DC0-E59E-536A0A0752C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2892535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1DE47-ACB8-9782-AAF8-88E049B106C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A571F04-BF0A-F09F-58C3-DACCAB7B4B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016B39-337E-C77A-B026-D30282CD01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1357194-AF9F-53C8-C33D-EEC9CC3262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1416FD-2501-88B8-211A-12C3E1812F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AE9F344-5F7C-FC0B-692E-E82818463205}"/>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8" name="Footer Placeholder 7">
            <a:extLst>
              <a:ext uri="{FF2B5EF4-FFF2-40B4-BE49-F238E27FC236}">
                <a16:creationId xmlns:a16="http://schemas.microsoft.com/office/drawing/2014/main" id="{2E734712-C4E8-CED4-90D4-E2E3353F23F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6261409-F918-8905-2C2A-DCD48064C1E0}"/>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947758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84C13-6AE1-79E5-6EA7-2426A5FBADA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E076B4D-3196-7D47-1D7C-74EB31FEF7FF}"/>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4" name="Footer Placeholder 3">
            <a:extLst>
              <a:ext uri="{FF2B5EF4-FFF2-40B4-BE49-F238E27FC236}">
                <a16:creationId xmlns:a16="http://schemas.microsoft.com/office/drawing/2014/main" id="{9C82C6C4-4D7D-9B30-8DCD-71E662D5D73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0A3F4B7-2115-97EF-D223-67E3D2A87CA6}"/>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137639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8ECCBC-3AF0-A200-A88A-030568051C8C}"/>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3" name="Footer Placeholder 2">
            <a:extLst>
              <a:ext uri="{FF2B5EF4-FFF2-40B4-BE49-F238E27FC236}">
                <a16:creationId xmlns:a16="http://schemas.microsoft.com/office/drawing/2014/main" id="{CB54B9ED-2B3F-C286-10DF-F2BA6C9D7B9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EBD38A-DA38-A69A-611B-34BF1FFE20B3}"/>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641156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21AFC-D567-1166-2EA3-E2F277957E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C759C1B-ADF2-709B-9B6A-C0B0247E67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77F2D39-F2A3-ED78-AC3F-B3D961E09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9A80C1-521C-77F2-F809-4D10215DF31C}"/>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6" name="Footer Placeholder 5">
            <a:extLst>
              <a:ext uri="{FF2B5EF4-FFF2-40B4-BE49-F238E27FC236}">
                <a16:creationId xmlns:a16="http://schemas.microsoft.com/office/drawing/2014/main" id="{A4F2440F-6690-A2E1-93F5-AF6CCC6D3E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E61109-192F-96A1-693E-7E3D343230BA}"/>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1393123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35683-2DF2-5ED7-5FB3-042E3C922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351AF7-22BE-672A-F6D5-18143B2DB5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EE77E9C-C4E8-7785-D145-B6247ADC84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50F0F6-6995-3E89-891C-B98017CBB827}"/>
              </a:ext>
            </a:extLst>
          </p:cNvPr>
          <p:cNvSpPr>
            <a:spLocks noGrp="1"/>
          </p:cNvSpPr>
          <p:nvPr>
            <p:ph type="dt" sz="half" idx="10"/>
          </p:nvPr>
        </p:nvSpPr>
        <p:spPr/>
        <p:txBody>
          <a:bodyPr/>
          <a:lstStyle/>
          <a:p>
            <a:fld id="{BACECE04-C637-4F50-94D1-FF2257F398A5}" type="datetimeFigureOut">
              <a:rPr lang="en-IN" smtClean="0"/>
              <a:t>26-02-2024</a:t>
            </a:fld>
            <a:endParaRPr lang="en-IN"/>
          </a:p>
        </p:txBody>
      </p:sp>
      <p:sp>
        <p:nvSpPr>
          <p:cNvPr id="6" name="Footer Placeholder 5">
            <a:extLst>
              <a:ext uri="{FF2B5EF4-FFF2-40B4-BE49-F238E27FC236}">
                <a16:creationId xmlns:a16="http://schemas.microsoft.com/office/drawing/2014/main" id="{9EB4B5B7-EF07-9886-0282-50DA736819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BD92E0-A840-5E94-AD0F-1F8B42E20E21}"/>
              </a:ext>
            </a:extLst>
          </p:cNvPr>
          <p:cNvSpPr>
            <a:spLocks noGrp="1"/>
          </p:cNvSpPr>
          <p:nvPr>
            <p:ph type="sldNum" sz="quarter" idx="12"/>
          </p:nvPr>
        </p:nvSpPr>
        <p:spPr/>
        <p:txBody>
          <a:bodyPr/>
          <a:lstStyle/>
          <a:p>
            <a:fld id="{36109090-2981-4806-968E-87CF30E27822}" type="slidenum">
              <a:rPr lang="en-IN" smtClean="0"/>
              <a:t>‹#›</a:t>
            </a:fld>
            <a:endParaRPr lang="en-IN"/>
          </a:p>
        </p:txBody>
      </p:sp>
    </p:spTree>
    <p:extLst>
      <p:ext uri="{BB962C8B-B14F-4D97-AF65-F5344CB8AC3E}">
        <p14:creationId xmlns:p14="http://schemas.microsoft.com/office/powerpoint/2010/main" val="3877847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032E16-07BF-3A43-C3A6-9E69B6FDFE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1FCFDE-A3F2-1B0F-834A-06E533E14C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EB178B-AEB8-F99C-538B-E60A35DC25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ECE04-C637-4F50-94D1-FF2257F398A5}" type="datetimeFigureOut">
              <a:rPr lang="en-IN" smtClean="0"/>
              <a:t>26-02-2024</a:t>
            </a:fld>
            <a:endParaRPr lang="en-IN"/>
          </a:p>
        </p:txBody>
      </p:sp>
      <p:sp>
        <p:nvSpPr>
          <p:cNvPr id="5" name="Footer Placeholder 4">
            <a:extLst>
              <a:ext uri="{FF2B5EF4-FFF2-40B4-BE49-F238E27FC236}">
                <a16:creationId xmlns:a16="http://schemas.microsoft.com/office/drawing/2014/main" id="{FFFFE8D1-3A5B-36E0-3C48-EA1CBA37A6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CBB449B-BBFB-23F8-647A-C72F409D79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109090-2981-4806-968E-87CF30E27822}" type="slidenum">
              <a:rPr lang="en-IN" smtClean="0"/>
              <a:t>‹#›</a:t>
            </a:fld>
            <a:endParaRPr lang="en-IN"/>
          </a:p>
        </p:txBody>
      </p:sp>
    </p:spTree>
    <p:extLst>
      <p:ext uri="{BB962C8B-B14F-4D97-AF65-F5344CB8AC3E}">
        <p14:creationId xmlns:p14="http://schemas.microsoft.com/office/powerpoint/2010/main" val="1183727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A0AFB-94F9-FA3E-9A37-3DACE12AF6F2}"/>
              </a:ext>
            </a:extLst>
          </p:cNvPr>
          <p:cNvSpPr>
            <a:spLocks noGrp="1"/>
          </p:cNvSpPr>
          <p:nvPr>
            <p:ph type="ctrTitle"/>
          </p:nvPr>
        </p:nvSpPr>
        <p:spPr/>
        <p:txBody>
          <a:bodyPr/>
          <a:lstStyle/>
          <a:p>
            <a:r>
              <a:rPr lang="en-IN" dirty="0"/>
              <a:t>Module II</a:t>
            </a:r>
          </a:p>
        </p:txBody>
      </p:sp>
      <p:sp>
        <p:nvSpPr>
          <p:cNvPr id="3" name="Subtitle 2">
            <a:extLst>
              <a:ext uri="{FF2B5EF4-FFF2-40B4-BE49-F238E27FC236}">
                <a16:creationId xmlns:a16="http://schemas.microsoft.com/office/drawing/2014/main" id="{9A4A8B76-F4F1-125B-09C5-9412B4862994}"/>
              </a:ext>
            </a:extLst>
          </p:cNvPr>
          <p:cNvSpPr>
            <a:spLocks noGrp="1"/>
          </p:cNvSpPr>
          <p:nvPr>
            <p:ph type="subTitle" idx="1"/>
          </p:nvPr>
        </p:nvSpPr>
        <p:spPr/>
        <p:txBody>
          <a:bodyPr/>
          <a:lstStyle/>
          <a:p>
            <a:r>
              <a:rPr lang="en-IN" dirty="0"/>
              <a:t>From Map Reduce portion</a:t>
            </a:r>
          </a:p>
        </p:txBody>
      </p:sp>
    </p:spTree>
    <p:extLst>
      <p:ext uri="{BB962C8B-B14F-4D97-AF65-F5344CB8AC3E}">
        <p14:creationId xmlns:p14="http://schemas.microsoft.com/office/powerpoint/2010/main" val="704272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32396-D180-6E3A-5465-CEAC175B86CA}"/>
              </a:ext>
            </a:extLst>
          </p:cNvPr>
          <p:cNvSpPr>
            <a:spLocks noGrp="1"/>
          </p:cNvSpPr>
          <p:nvPr>
            <p:ph type="title"/>
          </p:nvPr>
        </p:nvSpPr>
        <p:spPr>
          <a:xfrm>
            <a:off x="838200" y="365126"/>
            <a:ext cx="10515600" cy="568940"/>
          </a:xfrm>
        </p:spPr>
        <p:txBody>
          <a:bodyPr>
            <a:normAutofit fontScale="90000"/>
          </a:bodyPr>
          <a:lstStyle/>
          <a:p>
            <a:r>
              <a:rPr lang="en-US" dirty="0"/>
              <a:t>Example of Relations and Aggregates</a:t>
            </a:r>
            <a:endParaRPr lang="en-IN" dirty="0"/>
          </a:p>
        </p:txBody>
      </p:sp>
      <p:sp>
        <p:nvSpPr>
          <p:cNvPr id="3" name="Content Placeholder 2">
            <a:extLst>
              <a:ext uri="{FF2B5EF4-FFF2-40B4-BE49-F238E27FC236}">
                <a16:creationId xmlns:a16="http://schemas.microsoft.com/office/drawing/2014/main" id="{A43E95AF-EA13-FF25-0E5A-DF4D65891D16}"/>
              </a:ext>
            </a:extLst>
          </p:cNvPr>
          <p:cNvSpPr>
            <a:spLocks noGrp="1"/>
          </p:cNvSpPr>
          <p:nvPr>
            <p:ph idx="1"/>
          </p:nvPr>
        </p:nvSpPr>
        <p:spPr>
          <a:xfrm>
            <a:off x="838200" y="1032387"/>
            <a:ext cx="10515600" cy="5144576"/>
          </a:xfrm>
        </p:spPr>
        <p:txBody>
          <a:bodyPr>
            <a:normAutofit/>
          </a:bodyPr>
          <a:lstStyle/>
          <a:p>
            <a:pPr algn="just"/>
            <a:r>
              <a:rPr lang="en-US" b="0" i="0" u="none" strike="noStrike" baseline="0" dirty="0">
                <a:latin typeface="TimesNewRomanPSMT"/>
              </a:rPr>
              <a:t>Let’s assume we have to build an e-commerce website; </a:t>
            </a:r>
          </a:p>
          <a:p>
            <a:pPr algn="just"/>
            <a:r>
              <a:rPr lang="en-US" b="0" i="0" u="none" strike="noStrike" baseline="0" dirty="0">
                <a:latin typeface="TimesNewRomanPSMT"/>
              </a:rPr>
              <a:t>we are going to be selling items directly to customers over the web, and </a:t>
            </a:r>
          </a:p>
          <a:p>
            <a:pPr algn="just"/>
            <a:r>
              <a:rPr lang="en-US" b="0" i="0" u="none" strike="noStrike" baseline="0" dirty="0">
                <a:latin typeface="TimesNewRomanPSMT"/>
              </a:rPr>
              <a:t>We</a:t>
            </a:r>
            <a:r>
              <a:rPr lang="en-US" dirty="0">
                <a:latin typeface="TimesNewRomanPSMT"/>
              </a:rPr>
              <a:t> </a:t>
            </a:r>
            <a:r>
              <a:rPr lang="en-US" b="0" i="0" u="none" strike="noStrike" baseline="0" dirty="0">
                <a:latin typeface="TimesNewRomanPSMT"/>
              </a:rPr>
              <a:t>will have to store information about users, our product catalog, orders, shipping addresses, billing </a:t>
            </a:r>
            <a:r>
              <a:rPr lang="en-IN" b="0" i="0" u="none" strike="noStrike" baseline="0" dirty="0">
                <a:latin typeface="TimesNewRomanPSMT"/>
              </a:rPr>
              <a:t>addresses, and payment data.</a:t>
            </a:r>
          </a:p>
          <a:p>
            <a:pPr algn="just"/>
            <a:endParaRPr lang="en-IN" dirty="0"/>
          </a:p>
        </p:txBody>
      </p:sp>
    </p:spTree>
    <p:extLst>
      <p:ext uri="{BB962C8B-B14F-4D97-AF65-F5344CB8AC3E}">
        <p14:creationId xmlns:p14="http://schemas.microsoft.com/office/powerpoint/2010/main" val="4064880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998A6EB-3162-FCB5-4E90-981A913376F9}"/>
              </a:ext>
            </a:extLst>
          </p:cNvPr>
          <p:cNvPicPr>
            <a:picLocks noGrp="1" noChangeAspect="1"/>
          </p:cNvPicPr>
          <p:nvPr>
            <p:ph idx="1"/>
          </p:nvPr>
        </p:nvPicPr>
        <p:blipFill>
          <a:blip r:embed="rId2"/>
          <a:stretch>
            <a:fillRect/>
          </a:stretch>
        </p:blipFill>
        <p:spPr>
          <a:xfrm>
            <a:off x="1983799" y="322759"/>
            <a:ext cx="7418158" cy="5571067"/>
          </a:xfrm>
          <a:prstGeom prst="rect">
            <a:avLst/>
          </a:prstGeom>
        </p:spPr>
      </p:pic>
      <p:sp>
        <p:nvSpPr>
          <p:cNvPr id="9" name="TextBox 8">
            <a:extLst>
              <a:ext uri="{FF2B5EF4-FFF2-40B4-BE49-F238E27FC236}">
                <a16:creationId xmlns:a16="http://schemas.microsoft.com/office/drawing/2014/main" id="{5504191A-EBE0-B1F7-C361-D409493FCEFE}"/>
              </a:ext>
            </a:extLst>
          </p:cNvPr>
          <p:cNvSpPr txBox="1"/>
          <p:nvPr/>
        </p:nvSpPr>
        <p:spPr>
          <a:xfrm>
            <a:off x="1983799" y="6107132"/>
            <a:ext cx="8035272" cy="369332"/>
          </a:xfrm>
          <a:prstGeom prst="rect">
            <a:avLst/>
          </a:prstGeom>
          <a:noFill/>
        </p:spPr>
        <p:txBody>
          <a:bodyPr wrap="square">
            <a:spAutoFit/>
          </a:bodyPr>
          <a:lstStyle/>
          <a:p>
            <a:r>
              <a:rPr lang="en-US" sz="1800" b="1" i="0" u="none" strike="noStrike" baseline="0" dirty="0">
                <a:latin typeface="TimesNewRomanPS-BoldMT"/>
              </a:rPr>
              <a:t>Data model oriented around a relational database (using UML notation)</a:t>
            </a:r>
            <a:endParaRPr lang="en-IN" dirty="0"/>
          </a:p>
        </p:txBody>
      </p:sp>
    </p:spTree>
    <p:extLst>
      <p:ext uri="{BB962C8B-B14F-4D97-AF65-F5344CB8AC3E}">
        <p14:creationId xmlns:p14="http://schemas.microsoft.com/office/powerpoint/2010/main" val="2874352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FBE31F15-189F-61B3-289A-74F205A60FA7}"/>
              </a:ext>
            </a:extLst>
          </p:cNvPr>
          <p:cNvPicPr>
            <a:picLocks noGrp="1" noChangeAspect="1"/>
          </p:cNvPicPr>
          <p:nvPr>
            <p:ph idx="1"/>
          </p:nvPr>
        </p:nvPicPr>
        <p:blipFill>
          <a:blip r:embed="rId2"/>
          <a:stretch>
            <a:fillRect/>
          </a:stretch>
        </p:blipFill>
        <p:spPr>
          <a:xfrm>
            <a:off x="2140785" y="112524"/>
            <a:ext cx="7713784" cy="5571067"/>
          </a:xfrm>
          <a:prstGeom prst="rect">
            <a:avLst/>
          </a:prstGeom>
        </p:spPr>
      </p:pic>
      <p:sp>
        <p:nvSpPr>
          <p:cNvPr id="11" name="TextBox 10">
            <a:extLst>
              <a:ext uri="{FF2B5EF4-FFF2-40B4-BE49-F238E27FC236}">
                <a16:creationId xmlns:a16="http://schemas.microsoft.com/office/drawing/2014/main" id="{AEF61D9F-C926-70A0-2D04-741BDCE16415}"/>
              </a:ext>
            </a:extLst>
          </p:cNvPr>
          <p:cNvSpPr txBox="1"/>
          <p:nvPr/>
        </p:nvSpPr>
        <p:spPr>
          <a:xfrm>
            <a:off x="3215147" y="5958348"/>
            <a:ext cx="7098891" cy="369332"/>
          </a:xfrm>
          <a:prstGeom prst="rect">
            <a:avLst/>
          </a:prstGeom>
          <a:noFill/>
        </p:spPr>
        <p:txBody>
          <a:bodyPr wrap="square">
            <a:spAutoFit/>
          </a:bodyPr>
          <a:lstStyle/>
          <a:p>
            <a:r>
              <a:rPr lang="en-IN" sz="1800" b="1" i="0" u="none" strike="noStrike" baseline="0" dirty="0">
                <a:latin typeface="TimesNewRomanPS-BoldMT"/>
              </a:rPr>
              <a:t>Typical data using RDBMS data model</a:t>
            </a:r>
            <a:endParaRPr lang="en-IN" dirty="0"/>
          </a:p>
        </p:txBody>
      </p:sp>
    </p:spTree>
    <p:extLst>
      <p:ext uri="{BB962C8B-B14F-4D97-AF65-F5344CB8AC3E}">
        <p14:creationId xmlns:p14="http://schemas.microsoft.com/office/powerpoint/2010/main" val="1598355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2ED06-3F1C-DA29-6FDE-93997CC4B3F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7795DAD-4B3F-727A-7AA4-B524AFDF341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E4BE904-5105-D484-FBBE-411D6A96E0BF}"/>
              </a:ext>
            </a:extLst>
          </p:cNvPr>
          <p:cNvPicPr>
            <a:picLocks noChangeAspect="1"/>
          </p:cNvPicPr>
          <p:nvPr/>
        </p:nvPicPr>
        <p:blipFill>
          <a:blip r:embed="rId2"/>
          <a:stretch>
            <a:fillRect/>
          </a:stretch>
        </p:blipFill>
        <p:spPr>
          <a:xfrm>
            <a:off x="1101212" y="463840"/>
            <a:ext cx="10252587" cy="6086457"/>
          </a:xfrm>
          <a:prstGeom prst="rect">
            <a:avLst/>
          </a:prstGeom>
        </p:spPr>
      </p:pic>
    </p:spTree>
    <p:extLst>
      <p:ext uri="{BB962C8B-B14F-4D97-AF65-F5344CB8AC3E}">
        <p14:creationId xmlns:p14="http://schemas.microsoft.com/office/powerpoint/2010/main" val="2829147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FBC4A-4B00-AE41-BE27-B787D755B13F}"/>
              </a:ext>
            </a:extLst>
          </p:cNvPr>
          <p:cNvSpPr>
            <a:spLocks noGrp="1"/>
          </p:cNvSpPr>
          <p:nvPr>
            <p:ph type="title"/>
          </p:nvPr>
        </p:nvSpPr>
        <p:spPr>
          <a:xfrm>
            <a:off x="838200" y="365125"/>
            <a:ext cx="10515600" cy="863907"/>
          </a:xfrm>
        </p:spPr>
        <p:txBody>
          <a:bodyPr/>
          <a:lstStyle/>
          <a:p>
            <a:r>
              <a:rPr lang="en-IN" dirty="0"/>
              <a:t>Column-Family Stores</a:t>
            </a:r>
          </a:p>
        </p:txBody>
      </p:sp>
      <p:sp>
        <p:nvSpPr>
          <p:cNvPr id="3" name="Content Placeholder 2">
            <a:extLst>
              <a:ext uri="{FF2B5EF4-FFF2-40B4-BE49-F238E27FC236}">
                <a16:creationId xmlns:a16="http://schemas.microsoft.com/office/drawing/2014/main" id="{B1630D88-3F5C-7629-125B-42D6354A5235}"/>
              </a:ext>
            </a:extLst>
          </p:cNvPr>
          <p:cNvSpPr>
            <a:spLocks noGrp="1"/>
          </p:cNvSpPr>
          <p:nvPr>
            <p:ph idx="1"/>
          </p:nvPr>
        </p:nvSpPr>
        <p:spPr>
          <a:xfrm>
            <a:off x="838200" y="1229032"/>
            <a:ext cx="10515600" cy="4947931"/>
          </a:xfrm>
        </p:spPr>
        <p:txBody>
          <a:bodyPr>
            <a:normAutofit/>
          </a:bodyPr>
          <a:lstStyle/>
          <a:p>
            <a:r>
              <a:rPr lang="en-US" sz="2400" b="0" i="0" u="none" strike="noStrike" baseline="0" dirty="0">
                <a:latin typeface="TimesNewRomanPSMT"/>
              </a:rPr>
              <a:t>One of the early and influential NoSQL databases was Google’s </a:t>
            </a:r>
            <a:r>
              <a:rPr lang="en-US" sz="2400" b="0" i="0" u="none" strike="noStrike" baseline="0" dirty="0" err="1">
                <a:latin typeface="TimesNewRomanPSMT"/>
              </a:rPr>
              <a:t>BigTable</a:t>
            </a:r>
            <a:r>
              <a:rPr lang="en-US" sz="2400" b="0" i="0" u="none" strike="noStrike" baseline="0" dirty="0">
                <a:latin typeface="TimesNewRomanPSMT"/>
              </a:rPr>
              <a:t>. </a:t>
            </a:r>
          </a:p>
          <a:p>
            <a:pPr algn="l"/>
            <a:r>
              <a:rPr lang="en-IN" sz="2400" b="0" i="0" u="none" strike="noStrike" baseline="0" dirty="0">
                <a:latin typeface="TimesNewRomanPSMT"/>
              </a:rPr>
              <a:t>Its name </a:t>
            </a:r>
            <a:r>
              <a:rPr lang="en-US" sz="2400" b="0" i="0" u="none" strike="noStrike" baseline="0" dirty="0">
                <a:latin typeface="TimesNewRomanPSMT"/>
              </a:rPr>
              <a:t>invented a </a:t>
            </a:r>
            <a:r>
              <a:rPr lang="en-US" sz="2400" b="1" i="0" u="none" strike="noStrike" baseline="0" dirty="0">
                <a:latin typeface="TimesNewRomanPSMT"/>
              </a:rPr>
              <a:t>tabular structure </a:t>
            </a:r>
            <a:r>
              <a:rPr lang="en-US" sz="2400" b="0" i="0" u="none" strike="noStrike" baseline="0" dirty="0">
                <a:latin typeface="TimesNewRomanPSMT"/>
              </a:rPr>
              <a:t>which it realized with </a:t>
            </a:r>
            <a:r>
              <a:rPr lang="en-US" sz="2400" b="1" i="0" u="none" strike="noStrike" baseline="0" dirty="0">
                <a:latin typeface="TimesNewRomanPSMT"/>
              </a:rPr>
              <a:t>sparse columns </a:t>
            </a:r>
            <a:r>
              <a:rPr lang="en-US" sz="2400" b="0" i="0" u="none" strike="noStrike" baseline="0" dirty="0">
                <a:latin typeface="TimesNewRomanPSMT"/>
              </a:rPr>
              <a:t>and no schema.</a:t>
            </a:r>
          </a:p>
          <a:p>
            <a:pPr algn="l"/>
            <a:r>
              <a:rPr lang="en-US" sz="2400" b="0" i="0" u="none" strike="noStrike" baseline="0" dirty="0">
                <a:latin typeface="TimesNewRomanPSMT"/>
              </a:rPr>
              <a:t>This model that influenced later databases such as HBase and </a:t>
            </a:r>
            <a:r>
              <a:rPr lang="en-IN" sz="2400" b="0" i="0" u="none" strike="noStrike" baseline="0" dirty="0">
                <a:latin typeface="TimesNewRomanPSMT"/>
              </a:rPr>
              <a:t>Cassandra.</a:t>
            </a:r>
          </a:p>
          <a:p>
            <a:pPr algn="l"/>
            <a:r>
              <a:rPr lang="en-US" sz="2400" b="0" i="0" u="none" strike="noStrike" baseline="0" dirty="0">
                <a:latin typeface="TimesNewRomanPSMT"/>
              </a:rPr>
              <a:t>These databases with a </a:t>
            </a:r>
            <a:r>
              <a:rPr lang="en-US" sz="2400" b="0" i="0" u="none" strike="noStrike" baseline="0" dirty="0" err="1">
                <a:latin typeface="TimesNewRomanPSMT"/>
              </a:rPr>
              <a:t>bigtable</a:t>
            </a:r>
            <a:r>
              <a:rPr lang="en-US" sz="2400" b="0" i="0" u="none" strike="noStrike" baseline="0" dirty="0">
                <a:latin typeface="TimesNewRomanPSMT"/>
              </a:rPr>
              <a:t>-style data model are often referred to as column stores</a:t>
            </a:r>
            <a:r>
              <a:rPr lang="en-IN" sz="2400" dirty="0">
                <a:latin typeface="TimesNewRomanPSMT"/>
              </a:rPr>
              <a:t>.</a:t>
            </a:r>
          </a:p>
          <a:p>
            <a:pPr algn="l"/>
            <a:endParaRPr lang="en-IN" sz="2000" dirty="0"/>
          </a:p>
        </p:txBody>
      </p:sp>
    </p:spTree>
    <p:extLst>
      <p:ext uri="{BB962C8B-B14F-4D97-AF65-F5344CB8AC3E}">
        <p14:creationId xmlns:p14="http://schemas.microsoft.com/office/powerpoint/2010/main" val="2742184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FDF4-6037-5B30-5746-A1668C9C72F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0DA74A9-BEC9-15C0-4D39-EA474D62E25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0BD2211-646B-90CD-7575-F4B28C8B9A10}"/>
              </a:ext>
            </a:extLst>
          </p:cNvPr>
          <p:cNvPicPr>
            <a:picLocks noChangeAspect="1"/>
          </p:cNvPicPr>
          <p:nvPr/>
        </p:nvPicPr>
        <p:blipFill>
          <a:blip r:embed="rId3"/>
          <a:stretch>
            <a:fillRect/>
          </a:stretch>
        </p:blipFill>
        <p:spPr>
          <a:xfrm>
            <a:off x="1415845" y="141748"/>
            <a:ext cx="8737000" cy="6136702"/>
          </a:xfrm>
          <a:prstGeom prst="rect">
            <a:avLst/>
          </a:prstGeom>
        </p:spPr>
      </p:pic>
    </p:spTree>
    <p:extLst>
      <p:ext uri="{BB962C8B-B14F-4D97-AF65-F5344CB8AC3E}">
        <p14:creationId xmlns:p14="http://schemas.microsoft.com/office/powerpoint/2010/main" val="2597699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0A183-1AEA-5201-C858-1F41E38FD43B}"/>
              </a:ext>
            </a:extLst>
          </p:cNvPr>
          <p:cNvSpPr>
            <a:spLocks noGrp="1"/>
          </p:cNvSpPr>
          <p:nvPr>
            <p:ph type="title"/>
          </p:nvPr>
        </p:nvSpPr>
        <p:spPr>
          <a:xfrm>
            <a:off x="434241" y="157982"/>
            <a:ext cx="4147593" cy="507306"/>
          </a:xfrm>
        </p:spPr>
        <p:txBody>
          <a:bodyPr anchor="b">
            <a:noAutofit/>
          </a:bodyPr>
          <a:lstStyle/>
          <a:p>
            <a:r>
              <a:rPr lang="en-IN" sz="4000" dirty="0"/>
              <a:t>Graph Databases</a:t>
            </a:r>
          </a:p>
        </p:txBody>
      </p:sp>
      <p:sp>
        <p:nvSpPr>
          <p:cNvPr id="3" name="Content Placeholder 2">
            <a:extLst>
              <a:ext uri="{FF2B5EF4-FFF2-40B4-BE49-F238E27FC236}">
                <a16:creationId xmlns:a16="http://schemas.microsoft.com/office/drawing/2014/main" id="{947CD9D0-FC3F-8E61-EBDE-799EA35B4855}"/>
              </a:ext>
            </a:extLst>
          </p:cNvPr>
          <p:cNvSpPr>
            <a:spLocks noGrp="1"/>
          </p:cNvSpPr>
          <p:nvPr>
            <p:ph idx="1"/>
          </p:nvPr>
        </p:nvSpPr>
        <p:spPr>
          <a:xfrm>
            <a:off x="522730" y="835743"/>
            <a:ext cx="4147593" cy="5785618"/>
          </a:xfrm>
        </p:spPr>
        <p:txBody>
          <a:bodyPr anchor="t">
            <a:normAutofit/>
          </a:bodyPr>
          <a:lstStyle/>
          <a:p>
            <a:pPr algn="just"/>
            <a:r>
              <a:rPr lang="en-US" sz="2000" dirty="0"/>
              <a:t>Graph databases are an odd fish in the NoSQL pond.</a:t>
            </a:r>
          </a:p>
          <a:p>
            <a:pPr algn="just"/>
            <a:r>
              <a:rPr lang="en-US" sz="2000" dirty="0"/>
              <a:t>Graph databases are different from relational databases and thus have an opposite model.</a:t>
            </a:r>
          </a:p>
          <a:p>
            <a:pPr algn="just"/>
            <a:r>
              <a:rPr lang="en-US" sz="2000" dirty="0"/>
              <a:t>These are small records with complex interconnections as shown in the figure.</a:t>
            </a:r>
          </a:p>
          <a:p>
            <a:pPr algn="just"/>
            <a:r>
              <a:rPr lang="en-US" sz="2000" dirty="0"/>
              <a:t>In the figure, we have a web of information whose nodes are very small (nothing more than a name) but there is a rich structure of interconnections between them.</a:t>
            </a:r>
          </a:p>
          <a:p>
            <a:pPr algn="just"/>
            <a:r>
              <a:rPr lang="en-US" sz="2000" dirty="0"/>
              <a:t>With this structure, we can ask questions such as “find the books in the Databases category that are written by someone whom a </a:t>
            </a:r>
            <a:r>
              <a:rPr lang="en-IN" sz="2000" dirty="0"/>
              <a:t>friend of mine likes.”</a:t>
            </a:r>
            <a:endParaRPr lang="en-US" sz="2000" dirty="0"/>
          </a:p>
          <a:p>
            <a:endParaRPr lang="en-US" sz="2000" dirty="0"/>
          </a:p>
          <a:p>
            <a:endParaRPr lang="en-IN" sz="2000" dirty="0"/>
          </a:p>
        </p:txBody>
      </p:sp>
      <p:pic>
        <p:nvPicPr>
          <p:cNvPr id="5" name="Picture 4">
            <a:extLst>
              <a:ext uri="{FF2B5EF4-FFF2-40B4-BE49-F238E27FC236}">
                <a16:creationId xmlns:a16="http://schemas.microsoft.com/office/drawing/2014/main" id="{E475065B-B4DC-57E4-E6B3-CBC4639D7A06}"/>
              </a:ext>
            </a:extLst>
          </p:cNvPr>
          <p:cNvPicPr>
            <a:picLocks noChangeAspect="1"/>
          </p:cNvPicPr>
          <p:nvPr/>
        </p:nvPicPr>
        <p:blipFill>
          <a:blip r:embed="rId2"/>
          <a:stretch>
            <a:fillRect/>
          </a:stretch>
        </p:blipFill>
        <p:spPr>
          <a:xfrm>
            <a:off x="4986267" y="236640"/>
            <a:ext cx="6882364" cy="6301812"/>
          </a:xfrm>
          <a:prstGeom prst="rect">
            <a:avLst/>
          </a:prstGeom>
        </p:spPr>
      </p:pic>
      <p:grpSp>
        <p:nvGrpSpPr>
          <p:cNvPr id="17" name="Group 16">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8" name="Rectangle 17">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48599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0C1E5-845C-F68D-CB71-36645C7C1C2C}"/>
              </a:ext>
            </a:extLst>
          </p:cNvPr>
          <p:cNvSpPr>
            <a:spLocks noGrp="1"/>
          </p:cNvSpPr>
          <p:nvPr>
            <p:ph type="title"/>
          </p:nvPr>
        </p:nvSpPr>
        <p:spPr>
          <a:xfrm>
            <a:off x="769374" y="103238"/>
            <a:ext cx="10515600" cy="652513"/>
          </a:xfrm>
        </p:spPr>
        <p:txBody>
          <a:bodyPr>
            <a:normAutofit fontScale="90000"/>
          </a:bodyPr>
          <a:lstStyle/>
          <a:p>
            <a:r>
              <a:rPr lang="en-IN" dirty="0" err="1"/>
              <a:t>Schemaless</a:t>
            </a:r>
            <a:r>
              <a:rPr lang="en-IN" dirty="0"/>
              <a:t> Databases</a:t>
            </a:r>
          </a:p>
        </p:txBody>
      </p:sp>
      <p:sp>
        <p:nvSpPr>
          <p:cNvPr id="3" name="Content Placeholder 2">
            <a:extLst>
              <a:ext uri="{FF2B5EF4-FFF2-40B4-BE49-F238E27FC236}">
                <a16:creationId xmlns:a16="http://schemas.microsoft.com/office/drawing/2014/main" id="{30B59548-5366-2D76-A2D8-216515FE1501}"/>
              </a:ext>
            </a:extLst>
          </p:cNvPr>
          <p:cNvSpPr>
            <a:spLocks noGrp="1"/>
          </p:cNvSpPr>
          <p:nvPr>
            <p:ph idx="1"/>
          </p:nvPr>
        </p:nvSpPr>
        <p:spPr>
          <a:xfrm>
            <a:off x="769374" y="755751"/>
            <a:ext cx="10881852" cy="5851526"/>
          </a:xfrm>
        </p:spPr>
        <p:txBody>
          <a:bodyPr>
            <a:normAutofit fontScale="92500"/>
          </a:bodyPr>
          <a:lstStyle/>
          <a:p>
            <a:pPr algn="just"/>
            <a:r>
              <a:rPr lang="en-US" dirty="0"/>
              <a:t>A common theme across all the forms of NoSQL databases is that they are </a:t>
            </a:r>
            <a:r>
              <a:rPr lang="en-US" dirty="0" err="1"/>
              <a:t>schemaless</a:t>
            </a:r>
            <a:r>
              <a:rPr lang="en-US" dirty="0"/>
              <a:t>.</a:t>
            </a:r>
          </a:p>
          <a:p>
            <a:pPr algn="just"/>
            <a:r>
              <a:rPr lang="en-US" dirty="0"/>
              <a:t>When you want to store data in a relational database, you first have to define a schema—a defined structure for the database that says what tables exist, which columns exist, and what data types each column can hold. </a:t>
            </a:r>
          </a:p>
          <a:p>
            <a:pPr algn="just"/>
            <a:r>
              <a:rPr lang="en-US" dirty="0"/>
              <a:t>Before you store some data, you have to have the schema defined for it.</a:t>
            </a:r>
          </a:p>
          <a:p>
            <a:pPr algn="just"/>
            <a:r>
              <a:rPr lang="en-US" dirty="0"/>
              <a:t>With NoSQL databases, storing data is much more casual. A key-value store allows you to store any data you like under a key.</a:t>
            </a:r>
          </a:p>
          <a:p>
            <a:pPr algn="just"/>
            <a:r>
              <a:rPr lang="en-US" dirty="0"/>
              <a:t>A document database effectively does the same thing, since it makes no restrictions on the structure of the documents you store.</a:t>
            </a:r>
          </a:p>
          <a:p>
            <a:pPr algn="just"/>
            <a:r>
              <a:rPr lang="en-US" dirty="0"/>
              <a:t>Column-family databases allow you to store any data under any column you like.</a:t>
            </a:r>
          </a:p>
          <a:p>
            <a:pPr algn="just"/>
            <a:r>
              <a:rPr lang="en-US" dirty="0"/>
              <a:t>Graph databases allow you to freely add new edges and freely add properties to nodes and edges as you wish.</a:t>
            </a:r>
            <a:endParaRPr lang="en-IN" dirty="0"/>
          </a:p>
        </p:txBody>
      </p:sp>
    </p:spTree>
    <p:extLst>
      <p:ext uri="{BB962C8B-B14F-4D97-AF65-F5344CB8AC3E}">
        <p14:creationId xmlns:p14="http://schemas.microsoft.com/office/powerpoint/2010/main" val="2343492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9FFC3-C943-AF72-E8D5-CA79C7A7D992}"/>
              </a:ext>
            </a:extLst>
          </p:cNvPr>
          <p:cNvSpPr>
            <a:spLocks noGrp="1"/>
          </p:cNvSpPr>
          <p:nvPr>
            <p:ph type="title"/>
          </p:nvPr>
        </p:nvSpPr>
        <p:spPr>
          <a:xfrm>
            <a:off x="838200" y="365125"/>
            <a:ext cx="10515600" cy="539443"/>
          </a:xfrm>
        </p:spPr>
        <p:txBody>
          <a:bodyPr>
            <a:normAutofit fontScale="90000"/>
          </a:bodyPr>
          <a:lstStyle/>
          <a:p>
            <a:r>
              <a:rPr lang="en-IN" dirty="0"/>
              <a:t>Materialized Views</a:t>
            </a:r>
          </a:p>
        </p:txBody>
      </p:sp>
      <p:sp>
        <p:nvSpPr>
          <p:cNvPr id="3" name="Content Placeholder 2">
            <a:extLst>
              <a:ext uri="{FF2B5EF4-FFF2-40B4-BE49-F238E27FC236}">
                <a16:creationId xmlns:a16="http://schemas.microsoft.com/office/drawing/2014/main" id="{2FDA7112-F3DC-9BF7-9098-C2461612D089}"/>
              </a:ext>
            </a:extLst>
          </p:cNvPr>
          <p:cNvSpPr>
            <a:spLocks noGrp="1"/>
          </p:cNvSpPr>
          <p:nvPr>
            <p:ph idx="1"/>
          </p:nvPr>
        </p:nvSpPr>
        <p:spPr>
          <a:xfrm>
            <a:off x="838200" y="1140542"/>
            <a:ext cx="10515600" cy="5588307"/>
          </a:xfrm>
        </p:spPr>
        <p:txBody>
          <a:bodyPr/>
          <a:lstStyle/>
          <a:p>
            <a:pPr algn="just"/>
            <a:r>
              <a:rPr lang="en-IN" dirty="0"/>
              <a:t>In RDBMs, </a:t>
            </a:r>
            <a:r>
              <a:rPr lang="en-US" dirty="0"/>
              <a:t>A </a:t>
            </a:r>
            <a:r>
              <a:rPr lang="en-US" b="1" dirty="0"/>
              <a:t>view</a:t>
            </a:r>
            <a:r>
              <a:rPr lang="en-US" dirty="0"/>
              <a:t> is like a </a:t>
            </a:r>
            <a:r>
              <a:rPr lang="en-US" b="1" dirty="0"/>
              <a:t>relational table </a:t>
            </a:r>
            <a:r>
              <a:rPr lang="en-US" dirty="0"/>
              <a:t>(it is a relation) but it’s defined by computation over the base tables. When you access a view, the database computes the data in the view—a handy form of encapsulation.</a:t>
            </a:r>
          </a:p>
          <a:p>
            <a:pPr algn="just"/>
            <a:r>
              <a:rPr lang="en-US" dirty="0"/>
              <a:t>Views provide a mechanism to hide from the client whether data is derived data or base data—but can’t avoid the fact that some views are expensive to compute.</a:t>
            </a:r>
          </a:p>
          <a:p>
            <a:pPr algn="just"/>
            <a:r>
              <a:rPr lang="en-US" dirty="0"/>
              <a:t>To cope with this, materialized views were invented.</a:t>
            </a:r>
          </a:p>
          <a:p>
            <a:pPr algn="just"/>
            <a:r>
              <a:rPr lang="en-US" dirty="0"/>
              <a:t>These are views that are computed in advance and cached on disk. Materialized views are effective for data that is read heavily.</a:t>
            </a:r>
          </a:p>
          <a:p>
            <a:pPr algn="just"/>
            <a:r>
              <a:rPr lang="en-US" dirty="0"/>
              <a:t>NoSQL databases create materialized views using a map-reduce computation.</a:t>
            </a:r>
            <a:endParaRPr lang="en-IN" dirty="0"/>
          </a:p>
        </p:txBody>
      </p:sp>
    </p:spTree>
    <p:extLst>
      <p:ext uri="{BB962C8B-B14F-4D97-AF65-F5344CB8AC3E}">
        <p14:creationId xmlns:p14="http://schemas.microsoft.com/office/powerpoint/2010/main" val="1628516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5B3DF-60E6-CA1E-E489-887AFF1EC935}"/>
              </a:ext>
            </a:extLst>
          </p:cNvPr>
          <p:cNvSpPr>
            <a:spLocks noGrp="1"/>
          </p:cNvSpPr>
          <p:nvPr>
            <p:ph type="title"/>
          </p:nvPr>
        </p:nvSpPr>
        <p:spPr>
          <a:xfrm>
            <a:off x="838199" y="173702"/>
            <a:ext cx="5257801" cy="779640"/>
          </a:xfrm>
        </p:spPr>
        <p:txBody>
          <a:bodyPr anchor="b">
            <a:normAutofit fontScale="90000"/>
          </a:bodyPr>
          <a:lstStyle/>
          <a:p>
            <a:r>
              <a:rPr lang="en-IN" sz="4000" dirty="0" err="1"/>
              <a:t>Modeling</a:t>
            </a:r>
            <a:r>
              <a:rPr lang="en-IN" sz="4000" dirty="0"/>
              <a:t> for Data Access</a:t>
            </a:r>
          </a:p>
        </p:txBody>
      </p:sp>
      <p:sp>
        <p:nvSpPr>
          <p:cNvPr id="3" name="Content Placeholder 2">
            <a:extLst>
              <a:ext uri="{FF2B5EF4-FFF2-40B4-BE49-F238E27FC236}">
                <a16:creationId xmlns:a16="http://schemas.microsoft.com/office/drawing/2014/main" id="{8800BCCB-9BB2-F160-3BBE-BACAF3CC5878}"/>
              </a:ext>
            </a:extLst>
          </p:cNvPr>
          <p:cNvSpPr>
            <a:spLocks noGrp="1"/>
          </p:cNvSpPr>
          <p:nvPr>
            <p:ph idx="1"/>
          </p:nvPr>
        </p:nvSpPr>
        <p:spPr>
          <a:xfrm>
            <a:off x="838199" y="1221317"/>
            <a:ext cx="4783697" cy="5090993"/>
          </a:xfrm>
        </p:spPr>
        <p:txBody>
          <a:bodyPr>
            <a:normAutofit/>
          </a:bodyPr>
          <a:lstStyle/>
          <a:p>
            <a:pPr algn="just"/>
            <a:r>
              <a:rPr lang="en-US" sz="2400" dirty="0"/>
              <a:t>Let’s consider the model where all the data for the customer is embedded using a key-value store as shown below.</a:t>
            </a:r>
          </a:p>
          <a:p>
            <a:pPr algn="just"/>
            <a:r>
              <a:rPr lang="en-US" sz="2400" dirty="0"/>
              <a:t>In this scenario, the application can read the customer’s information and all the related data by using the key.</a:t>
            </a:r>
          </a:p>
          <a:p>
            <a:pPr algn="just"/>
            <a:r>
              <a:rPr lang="en-US" sz="2400" dirty="0"/>
              <a:t>If the requirements are to read the orders or the products sold in each order, the whole object has to be read and then parsed on the client side to build the results.</a:t>
            </a:r>
          </a:p>
          <a:p>
            <a:pPr algn="just"/>
            <a:endParaRPr lang="en-IN" sz="2400" dirty="0"/>
          </a:p>
        </p:txBody>
      </p:sp>
      <p:pic>
        <p:nvPicPr>
          <p:cNvPr id="7" name="Picture 6">
            <a:extLst>
              <a:ext uri="{FF2B5EF4-FFF2-40B4-BE49-F238E27FC236}">
                <a16:creationId xmlns:a16="http://schemas.microsoft.com/office/drawing/2014/main" id="{605820FC-B168-B955-8EAA-78D1D411954C}"/>
              </a:ext>
            </a:extLst>
          </p:cNvPr>
          <p:cNvPicPr>
            <a:picLocks noChangeAspect="1"/>
          </p:cNvPicPr>
          <p:nvPr/>
        </p:nvPicPr>
        <p:blipFill>
          <a:blip r:embed="rId2"/>
          <a:stretch>
            <a:fillRect/>
          </a:stretch>
        </p:blipFill>
        <p:spPr>
          <a:xfrm>
            <a:off x="5988424" y="708064"/>
            <a:ext cx="5365375" cy="5241658"/>
          </a:xfrm>
          <a:prstGeom prst="rect">
            <a:avLst/>
          </a:prstGeom>
        </p:spPr>
      </p:pic>
      <p:sp>
        <p:nvSpPr>
          <p:cNvPr id="9" name="TextBox 8">
            <a:extLst>
              <a:ext uri="{FF2B5EF4-FFF2-40B4-BE49-F238E27FC236}">
                <a16:creationId xmlns:a16="http://schemas.microsoft.com/office/drawing/2014/main" id="{6FABECCB-3A64-5155-F2B1-99BF5E35CDD4}"/>
              </a:ext>
            </a:extLst>
          </p:cNvPr>
          <p:cNvSpPr txBox="1"/>
          <p:nvPr/>
        </p:nvSpPr>
        <p:spPr>
          <a:xfrm>
            <a:off x="6794091" y="5965270"/>
            <a:ext cx="6096000" cy="369332"/>
          </a:xfrm>
          <a:prstGeom prst="rect">
            <a:avLst/>
          </a:prstGeom>
          <a:noFill/>
        </p:spPr>
        <p:txBody>
          <a:bodyPr wrap="square">
            <a:spAutoFit/>
          </a:bodyPr>
          <a:lstStyle/>
          <a:p>
            <a:r>
              <a:rPr lang="en-US" sz="1800" b="1" i="0" u="none" strike="noStrike" baseline="0" dirty="0">
                <a:latin typeface="TimesNewRomanPS-BoldMT"/>
              </a:rPr>
              <a:t>Embed all the objects for customer and their orders.</a:t>
            </a:r>
            <a:endParaRPr lang="en-IN" dirty="0"/>
          </a:p>
        </p:txBody>
      </p:sp>
    </p:spTree>
    <p:extLst>
      <p:ext uri="{BB962C8B-B14F-4D97-AF65-F5344CB8AC3E}">
        <p14:creationId xmlns:p14="http://schemas.microsoft.com/office/powerpoint/2010/main" val="2944414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53382-1BDF-F0C9-7C7F-C8DFFE8FE9DD}"/>
              </a:ext>
            </a:extLst>
          </p:cNvPr>
          <p:cNvSpPr>
            <a:spLocks noGrp="1"/>
          </p:cNvSpPr>
          <p:nvPr>
            <p:ph type="title"/>
          </p:nvPr>
        </p:nvSpPr>
        <p:spPr>
          <a:xfrm>
            <a:off x="838200" y="157316"/>
            <a:ext cx="10515600" cy="523721"/>
          </a:xfrm>
        </p:spPr>
        <p:txBody>
          <a:bodyPr>
            <a:normAutofit fontScale="90000"/>
          </a:bodyPr>
          <a:lstStyle/>
          <a:p>
            <a:br>
              <a:rPr lang="en-IN" b="1" i="0" dirty="0">
                <a:effectLst/>
                <a:latin typeface="Söhne"/>
              </a:rPr>
            </a:br>
            <a:r>
              <a:rPr lang="en-IN" b="1" i="0" dirty="0">
                <a:effectLst/>
                <a:latin typeface="Söhne"/>
              </a:rPr>
              <a:t>Introduction to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7B5C097D-280C-2AE0-63F3-A4E70436847D}"/>
              </a:ext>
            </a:extLst>
          </p:cNvPr>
          <p:cNvSpPr>
            <a:spLocks noGrp="1"/>
          </p:cNvSpPr>
          <p:nvPr>
            <p:ph idx="1"/>
          </p:nvPr>
        </p:nvSpPr>
        <p:spPr>
          <a:xfrm>
            <a:off x="838200" y="796413"/>
            <a:ext cx="10515600" cy="5380550"/>
          </a:xfrm>
        </p:spPr>
        <p:txBody>
          <a:bodyPr/>
          <a:lstStyle/>
          <a:p>
            <a:pPr algn="just">
              <a:buFont typeface="Arial" panose="020B0604020202020204" pitchFamily="34" charset="0"/>
              <a:buChar char="•"/>
            </a:pPr>
            <a:r>
              <a:rPr lang="en-US" b="1" i="0" dirty="0">
                <a:solidFill>
                  <a:srgbClr val="374151"/>
                </a:solidFill>
                <a:effectLst/>
                <a:latin typeface="Söhne"/>
              </a:rPr>
              <a:t>Definition and Origin</a:t>
            </a:r>
            <a:r>
              <a:rPr lang="en-US" b="0" i="0" dirty="0">
                <a:solidFill>
                  <a:srgbClr val="374151"/>
                </a:solidFill>
                <a:effectLst/>
                <a:latin typeface="Söhne"/>
              </a:rPr>
              <a:t>: NoSQL databases are designed to break away from the traditional relational database management system (RDBMS) model. They emerged to address the scale, performance, and flexibility challenges that traditional databases faced with the advent of big data and real-time web applications.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 Characteristics</a:t>
            </a:r>
            <a:r>
              <a:rPr lang="en-US" b="0" i="0" dirty="0">
                <a:solidFill>
                  <a:srgbClr val="374151"/>
                </a:solidFill>
                <a:effectLst/>
                <a:latin typeface="Söhne"/>
              </a:rPr>
              <a:t>: Unlike RDBMS, NoSQL databases (Not Only SQL) support a wide range of data models, including key-value, document, column family, and graph formats. This flexibility allows for efficient data storage and retrieval mechanisms tailored to specific application requirements.</a:t>
            </a:r>
          </a:p>
          <a:p>
            <a:pPr marL="0" indent="0">
              <a:buNone/>
            </a:pPr>
            <a:endParaRPr lang="en-IN" dirty="0"/>
          </a:p>
        </p:txBody>
      </p:sp>
    </p:spTree>
    <p:extLst>
      <p:ext uri="{BB962C8B-B14F-4D97-AF65-F5344CB8AC3E}">
        <p14:creationId xmlns:p14="http://schemas.microsoft.com/office/powerpoint/2010/main" val="2069210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53812-6E25-166F-4DD9-BAEA2156B8F3}"/>
              </a:ext>
            </a:extLst>
          </p:cNvPr>
          <p:cNvSpPr>
            <a:spLocks noGrp="1"/>
          </p:cNvSpPr>
          <p:nvPr>
            <p:ph type="title"/>
          </p:nvPr>
        </p:nvSpPr>
        <p:spPr>
          <a:xfrm>
            <a:off x="838200" y="365125"/>
            <a:ext cx="10515600" cy="844243"/>
          </a:xfrm>
        </p:spPr>
        <p:txBody>
          <a:bodyPr/>
          <a:lstStyle/>
          <a:p>
            <a:r>
              <a:rPr lang="en-IN" dirty="0"/>
              <a:t>Distribution Models</a:t>
            </a:r>
          </a:p>
        </p:txBody>
      </p:sp>
      <p:sp>
        <p:nvSpPr>
          <p:cNvPr id="3" name="Content Placeholder 2">
            <a:extLst>
              <a:ext uri="{FF2B5EF4-FFF2-40B4-BE49-F238E27FC236}">
                <a16:creationId xmlns:a16="http://schemas.microsoft.com/office/drawing/2014/main" id="{61C2A6CC-4434-2B18-AB18-BD270BA91430}"/>
              </a:ext>
            </a:extLst>
          </p:cNvPr>
          <p:cNvSpPr>
            <a:spLocks noGrp="1"/>
          </p:cNvSpPr>
          <p:nvPr>
            <p:ph idx="1"/>
          </p:nvPr>
        </p:nvSpPr>
        <p:spPr>
          <a:xfrm>
            <a:off x="838200" y="1012723"/>
            <a:ext cx="10515600" cy="5584722"/>
          </a:xfrm>
        </p:spPr>
        <p:txBody>
          <a:bodyPr>
            <a:normAutofit/>
          </a:bodyPr>
          <a:lstStyle/>
          <a:p>
            <a:r>
              <a:rPr lang="en-US" dirty="0"/>
              <a:t>The primary interest in NoSQL has been its ability to run databases on a large cluster.</a:t>
            </a:r>
          </a:p>
          <a:p>
            <a:r>
              <a:rPr lang="en-US" dirty="0"/>
              <a:t>As data volumes increase, it becomes more difficult and expensive to scale up—buy a bigger server to run the database on.</a:t>
            </a:r>
          </a:p>
          <a:p>
            <a:r>
              <a:rPr lang="en-IN" dirty="0"/>
              <a:t> </a:t>
            </a:r>
            <a:r>
              <a:rPr lang="en-US" dirty="0"/>
              <a:t>A more appropriate solution is to scale out—run the database on a cluster of servers.</a:t>
            </a:r>
          </a:p>
          <a:p>
            <a:r>
              <a:rPr lang="en-US" dirty="0"/>
              <a:t>Aggregate orientation fits well with scaling out because the aggregate is a natural unit to use for distribution.</a:t>
            </a:r>
          </a:p>
          <a:p>
            <a:r>
              <a:rPr lang="en-US" dirty="0"/>
              <a:t>Broadly, there are two paths to data distribution: replication and sharding.</a:t>
            </a:r>
          </a:p>
          <a:p>
            <a:pPr lvl="1"/>
            <a:r>
              <a:rPr lang="en-IN" dirty="0"/>
              <a:t>Replication takes the </a:t>
            </a:r>
            <a:r>
              <a:rPr lang="en-US" dirty="0"/>
              <a:t>same data and copies it over multiple nodes.</a:t>
            </a:r>
          </a:p>
          <a:p>
            <a:pPr lvl="1"/>
            <a:r>
              <a:rPr lang="en-US" dirty="0"/>
              <a:t>Sharding puts different data on different nodes.</a:t>
            </a:r>
          </a:p>
          <a:p>
            <a:endParaRPr lang="en-IN" dirty="0"/>
          </a:p>
        </p:txBody>
      </p:sp>
    </p:spTree>
    <p:extLst>
      <p:ext uri="{BB962C8B-B14F-4D97-AF65-F5344CB8AC3E}">
        <p14:creationId xmlns:p14="http://schemas.microsoft.com/office/powerpoint/2010/main" val="26275525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F44CA-4DFA-772E-0F82-708C41CDC90E}"/>
              </a:ext>
            </a:extLst>
          </p:cNvPr>
          <p:cNvSpPr>
            <a:spLocks noGrp="1"/>
          </p:cNvSpPr>
          <p:nvPr>
            <p:ph type="title"/>
          </p:nvPr>
        </p:nvSpPr>
        <p:spPr>
          <a:xfrm>
            <a:off x="838200" y="365126"/>
            <a:ext cx="10515600" cy="677094"/>
          </a:xfrm>
        </p:spPr>
        <p:txBody>
          <a:bodyPr>
            <a:normAutofit fontScale="90000"/>
          </a:bodyPr>
          <a:lstStyle/>
          <a:p>
            <a:r>
              <a:rPr lang="en-IN" dirty="0"/>
              <a:t>Single Server</a:t>
            </a:r>
          </a:p>
        </p:txBody>
      </p:sp>
      <p:sp>
        <p:nvSpPr>
          <p:cNvPr id="3" name="Content Placeholder 2">
            <a:extLst>
              <a:ext uri="{FF2B5EF4-FFF2-40B4-BE49-F238E27FC236}">
                <a16:creationId xmlns:a16="http://schemas.microsoft.com/office/drawing/2014/main" id="{9C50777B-424A-522D-7A18-B3836044DC13}"/>
              </a:ext>
            </a:extLst>
          </p:cNvPr>
          <p:cNvSpPr>
            <a:spLocks noGrp="1"/>
          </p:cNvSpPr>
          <p:nvPr>
            <p:ph idx="1"/>
          </p:nvPr>
        </p:nvSpPr>
        <p:spPr>
          <a:xfrm>
            <a:off x="838200" y="1120876"/>
            <a:ext cx="10515600" cy="5371997"/>
          </a:xfrm>
        </p:spPr>
        <p:txBody>
          <a:bodyPr>
            <a:normAutofit lnSpcReduction="10000"/>
          </a:bodyPr>
          <a:lstStyle/>
          <a:p>
            <a:pPr algn="just"/>
            <a:r>
              <a:rPr lang="en-US" dirty="0"/>
              <a:t>The first and the simplest distribution option is the one we would most often recommend—no distribution at all. </a:t>
            </a:r>
          </a:p>
          <a:p>
            <a:pPr algn="just"/>
            <a:r>
              <a:rPr lang="en-US" dirty="0"/>
              <a:t>Run the database on a single machine that handles all the reads and writes to the data store.</a:t>
            </a:r>
          </a:p>
          <a:p>
            <a:pPr algn="just"/>
            <a:r>
              <a:rPr lang="en-US" dirty="0"/>
              <a:t>We prefer this option because it eliminates all the complexities that the other options introduce.</a:t>
            </a:r>
          </a:p>
          <a:p>
            <a:pPr algn="just"/>
            <a:r>
              <a:rPr lang="en-US" dirty="0"/>
              <a:t>it’s easy for operations people to manage and easy for application developers</a:t>
            </a:r>
          </a:p>
          <a:p>
            <a:pPr algn="just"/>
            <a:r>
              <a:rPr lang="en-US" dirty="0"/>
              <a:t>Although a lot of NoSQL databases are designed around the idea of running on a cluster, it can make sense to use NoSQL with a single-server distribution model.</a:t>
            </a:r>
          </a:p>
          <a:p>
            <a:pPr algn="just"/>
            <a:r>
              <a:rPr lang="en-US" dirty="0"/>
              <a:t>Graph databases are the obvious category here—these work best in a single-server configuration.</a:t>
            </a:r>
            <a:endParaRPr lang="en-IN" dirty="0"/>
          </a:p>
        </p:txBody>
      </p:sp>
    </p:spTree>
    <p:extLst>
      <p:ext uri="{BB962C8B-B14F-4D97-AF65-F5344CB8AC3E}">
        <p14:creationId xmlns:p14="http://schemas.microsoft.com/office/powerpoint/2010/main" val="2420214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11194-91EE-4A41-C720-F440263B1364}"/>
              </a:ext>
            </a:extLst>
          </p:cNvPr>
          <p:cNvSpPr>
            <a:spLocks noGrp="1"/>
          </p:cNvSpPr>
          <p:nvPr>
            <p:ph type="title"/>
          </p:nvPr>
        </p:nvSpPr>
        <p:spPr>
          <a:xfrm>
            <a:off x="1225296" y="1217328"/>
            <a:ext cx="3429000" cy="707499"/>
          </a:xfrm>
        </p:spPr>
        <p:txBody>
          <a:bodyPr anchor="b">
            <a:normAutofit fontScale="90000"/>
          </a:bodyPr>
          <a:lstStyle/>
          <a:p>
            <a:r>
              <a:rPr lang="en-IN" sz="5400" dirty="0"/>
              <a:t>Sharding</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48BA8A-C618-4A5F-7D32-4899817DEEC4}"/>
              </a:ext>
            </a:extLst>
          </p:cNvPr>
          <p:cNvSpPr>
            <a:spLocks noGrp="1"/>
          </p:cNvSpPr>
          <p:nvPr>
            <p:ph idx="1"/>
          </p:nvPr>
        </p:nvSpPr>
        <p:spPr>
          <a:xfrm>
            <a:off x="630936" y="2678867"/>
            <a:ext cx="3429000" cy="3578942"/>
          </a:xfrm>
        </p:spPr>
        <p:txBody>
          <a:bodyPr anchor="t">
            <a:normAutofit/>
          </a:bodyPr>
          <a:lstStyle/>
          <a:p>
            <a:pPr algn="just"/>
            <a:r>
              <a:rPr lang="en-US" sz="2000" dirty="0"/>
              <a:t>Often, a busy data store is busy because different people are accessing different parts of the dataset.</a:t>
            </a:r>
          </a:p>
          <a:p>
            <a:pPr algn="just"/>
            <a:r>
              <a:rPr lang="en-US" sz="2000" dirty="0"/>
              <a:t>In these circumstances we can support </a:t>
            </a:r>
            <a:r>
              <a:rPr lang="en-US" sz="2000" b="1" dirty="0"/>
              <a:t>horizontal scalability </a:t>
            </a:r>
            <a:r>
              <a:rPr lang="en-US" sz="2000" dirty="0"/>
              <a:t>by putting </a:t>
            </a:r>
            <a:r>
              <a:rPr lang="en-US" sz="2000" b="1" dirty="0"/>
              <a:t>different parts of the data onto different servers</a:t>
            </a:r>
            <a:r>
              <a:rPr lang="en-US" sz="2000" dirty="0"/>
              <a:t>—a technique that’s called </a:t>
            </a:r>
            <a:r>
              <a:rPr lang="en-US" sz="2000" b="1" dirty="0"/>
              <a:t>sharding</a:t>
            </a:r>
            <a:r>
              <a:rPr lang="en-US" sz="2000" dirty="0"/>
              <a:t>.</a:t>
            </a:r>
          </a:p>
          <a:p>
            <a:endParaRPr lang="en-IN" sz="1900" dirty="0"/>
          </a:p>
        </p:txBody>
      </p:sp>
      <p:pic>
        <p:nvPicPr>
          <p:cNvPr id="5" name="Picture 4">
            <a:extLst>
              <a:ext uri="{FF2B5EF4-FFF2-40B4-BE49-F238E27FC236}">
                <a16:creationId xmlns:a16="http://schemas.microsoft.com/office/drawing/2014/main" id="{B2869092-5843-5687-7F1D-908458F65B76}"/>
              </a:ext>
            </a:extLst>
          </p:cNvPr>
          <p:cNvPicPr>
            <a:picLocks noChangeAspect="1"/>
          </p:cNvPicPr>
          <p:nvPr/>
        </p:nvPicPr>
        <p:blipFill>
          <a:blip r:embed="rId2"/>
          <a:stretch>
            <a:fillRect/>
          </a:stretch>
        </p:blipFill>
        <p:spPr>
          <a:xfrm>
            <a:off x="4219932" y="1170566"/>
            <a:ext cx="7812071" cy="4470106"/>
          </a:xfrm>
          <a:prstGeom prst="rect">
            <a:avLst/>
          </a:prstGeom>
        </p:spPr>
      </p:pic>
      <p:sp>
        <p:nvSpPr>
          <p:cNvPr id="7" name="TextBox 6">
            <a:extLst>
              <a:ext uri="{FF2B5EF4-FFF2-40B4-BE49-F238E27FC236}">
                <a16:creationId xmlns:a16="http://schemas.microsoft.com/office/drawing/2014/main" id="{4F3C13B3-BE4D-91DE-FCB9-539F99743ADB}"/>
              </a:ext>
            </a:extLst>
          </p:cNvPr>
          <p:cNvSpPr txBox="1"/>
          <p:nvPr/>
        </p:nvSpPr>
        <p:spPr>
          <a:xfrm>
            <a:off x="5230761" y="5805422"/>
            <a:ext cx="6705599" cy="646331"/>
          </a:xfrm>
          <a:prstGeom prst="rect">
            <a:avLst/>
          </a:prstGeom>
          <a:noFill/>
        </p:spPr>
        <p:txBody>
          <a:bodyPr wrap="square">
            <a:spAutoFit/>
          </a:bodyPr>
          <a:lstStyle/>
          <a:p>
            <a:pPr algn="l"/>
            <a:r>
              <a:rPr lang="en-US" sz="1800" b="1" i="0" u="none" strike="noStrike" baseline="0" dirty="0">
                <a:latin typeface="TimesNewRomanPS-BoldMT"/>
              </a:rPr>
              <a:t>Sharding puts different data on separate nodes, each of which does its own reads and </a:t>
            </a:r>
            <a:r>
              <a:rPr lang="en-IN" sz="1800" b="1" i="0" u="none" strike="noStrike" baseline="0" dirty="0">
                <a:latin typeface="TimesNewRomanPS-BoldMT"/>
              </a:rPr>
              <a:t>writes.</a:t>
            </a:r>
            <a:endParaRPr lang="en-IN" dirty="0"/>
          </a:p>
        </p:txBody>
      </p:sp>
    </p:spTree>
    <p:extLst>
      <p:ext uri="{BB962C8B-B14F-4D97-AF65-F5344CB8AC3E}">
        <p14:creationId xmlns:p14="http://schemas.microsoft.com/office/powerpoint/2010/main" val="1272461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A395-18C5-EF35-C40F-202A8D9221E0}"/>
              </a:ext>
            </a:extLst>
          </p:cNvPr>
          <p:cNvSpPr>
            <a:spLocks noGrp="1"/>
          </p:cNvSpPr>
          <p:nvPr>
            <p:ph type="title"/>
          </p:nvPr>
        </p:nvSpPr>
        <p:spPr>
          <a:xfrm>
            <a:off x="838200" y="365126"/>
            <a:ext cx="10515600" cy="529610"/>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98BC9092-FA00-148D-5D57-AF67A77912C8}"/>
              </a:ext>
            </a:extLst>
          </p:cNvPr>
          <p:cNvSpPr>
            <a:spLocks noGrp="1"/>
          </p:cNvSpPr>
          <p:nvPr>
            <p:ph idx="1"/>
          </p:nvPr>
        </p:nvSpPr>
        <p:spPr>
          <a:xfrm>
            <a:off x="838200" y="894736"/>
            <a:ext cx="10515600" cy="5282227"/>
          </a:xfrm>
        </p:spPr>
        <p:txBody>
          <a:bodyPr>
            <a:normAutofit fontScale="92500"/>
          </a:bodyPr>
          <a:lstStyle/>
          <a:p>
            <a:pPr algn="just"/>
            <a:r>
              <a:rPr lang="en-US" dirty="0"/>
              <a:t>In the ideal case, we have different users all talking to different server nodes. Each user only has to talk to one server, so gets rapid responses from that server.</a:t>
            </a:r>
          </a:p>
          <a:p>
            <a:pPr algn="just"/>
            <a:r>
              <a:rPr lang="en-US" dirty="0"/>
              <a:t>The load is balanced out nicely between servers—for example, if we have ten servers, each one only has to handle 10% of the load.</a:t>
            </a:r>
          </a:p>
          <a:p>
            <a:pPr algn="just"/>
            <a:r>
              <a:rPr lang="en-US" dirty="0"/>
              <a:t>But practically, this condition is not always true.</a:t>
            </a:r>
          </a:p>
          <a:p>
            <a:pPr algn="just"/>
            <a:r>
              <a:rPr lang="en-US" dirty="0"/>
              <a:t>In order to get close to it we have to ensure that data that’s accessed together is clumped together on the same node.</a:t>
            </a:r>
          </a:p>
          <a:p>
            <a:pPr algn="just"/>
            <a:r>
              <a:rPr lang="en-US" dirty="0"/>
              <a:t>For clumped the data we need aggregate orientation.</a:t>
            </a:r>
          </a:p>
          <a:p>
            <a:pPr algn="just"/>
            <a:r>
              <a:rPr lang="en-US" dirty="0"/>
              <a:t>Hence the key point of aggregates is that we design them to combine data that’s commonly accessed together-which is main concept of aggregation.</a:t>
            </a:r>
          </a:p>
          <a:p>
            <a:pPr algn="just"/>
            <a:r>
              <a:rPr lang="en-US" dirty="0"/>
              <a:t>Therefore, aggregation is the required unit of distribution.</a:t>
            </a:r>
          </a:p>
        </p:txBody>
      </p:sp>
    </p:spTree>
    <p:extLst>
      <p:ext uri="{BB962C8B-B14F-4D97-AF65-F5344CB8AC3E}">
        <p14:creationId xmlns:p14="http://schemas.microsoft.com/office/powerpoint/2010/main" val="2958321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28DE4-25F7-A981-1EA6-33D709825C77}"/>
              </a:ext>
            </a:extLst>
          </p:cNvPr>
          <p:cNvSpPr>
            <a:spLocks noGrp="1"/>
          </p:cNvSpPr>
          <p:nvPr>
            <p:ph type="title"/>
          </p:nvPr>
        </p:nvSpPr>
        <p:spPr>
          <a:xfrm>
            <a:off x="838200" y="365125"/>
            <a:ext cx="10515600" cy="775417"/>
          </a:xfrm>
        </p:spPr>
        <p:txBody>
          <a:bodyPr/>
          <a:lstStyle/>
          <a:p>
            <a:r>
              <a:rPr lang="en-IN" dirty="0"/>
              <a:t>Master-Slave Replication</a:t>
            </a:r>
          </a:p>
        </p:txBody>
      </p:sp>
      <p:sp>
        <p:nvSpPr>
          <p:cNvPr id="3" name="Content Placeholder 2">
            <a:extLst>
              <a:ext uri="{FF2B5EF4-FFF2-40B4-BE49-F238E27FC236}">
                <a16:creationId xmlns:a16="http://schemas.microsoft.com/office/drawing/2014/main" id="{79466E76-8828-6770-14EF-0D7E7E265659}"/>
              </a:ext>
            </a:extLst>
          </p:cNvPr>
          <p:cNvSpPr>
            <a:spLocks noGrp="1"/>
          </p:cNvSpPr>
          <p:nvPr>
            <p:ph idx="1"/>
          </p:nvPr>
        </p:nvSpPr>
        <p:spPr>
          <a:xfrm>
            <a:off x="838200" y="1140542"/>
            <a:ext cx="10515600" cy="5584723"/>
          </a:xfrm>
        </p:spPr>
        <p:txBody>
          <a:bodyPr>
            <a:normAutofit/>
          </a:bodyPr>
          <a:lstStyle/>
          <a:p>
            <a:pPr algn="just"/>
            <a:r>
              <a:rPr lang="en-US" dirty="0"/>
              <a:t>With master-slave distribution, you replicate data across multiple nodes.</a:t>
            </a:r>
          </a:p>
          <a:p>
            <a:pPr algn="just"/>
            <a:r>
              <a:rPr lang="en-US" dirty="0"/>
              <a:t>One node is designated as the master, or primary. </a:t>
            </a:r>
          </a:p>
          <a:p>
            <a:pPr algn="just"/>
            <a:r>
              <a:rPr lang="en-US" dirty="0"/>
              <a:t>This master is the authoritative source for the data and is usually responsible for processing any updates to that data.</a:t>
            </a:r>
          </a:p>
          <a:p>
            <a:pPr algn="just"/>
            <a:r>
              <a:rPr lang="en-US" dirty="0"/>
              <a:t>The other nodes are slaves, or secondaries.</a:t>
            </a:r>
          </a:p>
          <a:p>
            <a:pPr algn="just"/>
            <a:r>
              <a:rPr lang="en-US" dirty="0"/>
              <a:t>A replication process synchronizes the slaves with the master.</a:t>
            </a:r>
          </a:p>
          <a:p>
            <a:pPr algn="just"/>
            <a:r>
              <a:rPr lang="en-US" dirty="0"/>
              <a:t>Master-slave replication is most helpful for scaling when you have a read-intensive dataset.</a:t>
            </a:r>
          </a:p>
          <a:p>
            <a:pPr algn="just"/>
            <a:r>
              <a:rPr lang="en-US" dirty="0"/>
              <a:t>You can scale horizontally to handle more read requests by adding more slave nodes and ensuring that all read requests are routed to the slaves.</a:t>
            </a:r>
            <a:endParaRPr lang="en-IN" dirty="0"/>
          </a:p>
        </p:txBody>
      </p:sp>
    </p:spTree>
    <p:extLst>
      <p:ext uri="{BB962C8B-B14F-4D97-AF65-F5344CB8AC3E}">
        <p14:creationId xmlns:p14="http://schemas.microsoft.com/office/powerpoint/2010/main" val="143433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72ECD7-3F67-91AF-66CD-295B67E4CBB6}"/>
              </a:ext>
            </a:extLst>
          </p:cNvPr>
          <p:cNvSpPr>
            <a:spLocks noGrp="1"/>
          </p:cNvSpPr>
          <p:nvPr>
            <p:ph type="title"/>
          </p:nvPr>
        </p:nvSpPr>
        <p:spPr>
          <a:xfrm>
            <a:off x="630936" y="639520"/>
            <a:ext cx="3429000" cy="877401"/>
          </a:xfrm>
        </p:spPr>
        <p:txBody>
          <a:bodyPr anchor="b">
            <a:normAutofit/>
          </a:bodyPr>
          <a:lstStyle/>
          <a:p>
            <a:r>
              <a:rPr lang="en-IN" sz="5400" dirty="0"/>
              <a:t>Cont..</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4B0DC6A-AED2-9D74-8793-6D6E8939B0F8}"/>
              </a:ext>
            </a:extLst>
          </p:cNvPr>
          <p:cNvSpPr>
            <a:spLocks noGrp="1"/>
          </p:cNvSpPr>
          <p:nvPr>
            <p:ph idx="1"/>
          </p:nvPr>
        </p:nvSpPr>
        <p:spPr>
          <a:xfrm>
            <a:off x="0" y="2650466"/>
            <a:ext cx="4532671" cy="4207534"/>
          </a:xfrm>
        </p:spPr>
        <p:txBody>
          <a:bodyPr anchor="t">
            <a:normAutofit fontScale="92500" lnSpcReduction="10000"/>
          </a:bodyPr>
          <a:lstStyle/>
          <a:p>
            <a:pPr algn="just"/>
            <a:r>
              <a:rPr lang="en-US" sz="2200" i="0" u="none" strike="noStrike" baseline="0" dirty="0">
                <a:latin typeface="TimesNewRomanPS-BoldMT"/>
              </a:rPr>
              <a:t>Data is replicated from master to slaves.</a:t>
            </a:r>
          </a:p>
          <a:p>
            <a:pPr algn="just"/>
            <a:r>
              <a:rPr lang="en-US" sz="2200" i="0" u="none" strike="noStrike" baseline="0" dirty="0">
                <a:latin typeface="TimesNewRomanPS-BoldMT"/>
              </a:rPr>
              <a:t>The master services all writes; reads may come from either master or slaves.</a:t>
            </a:r>
          </a:p>
          <a:p>
            <a:pPr algn="just"/>
            <a:r>
              <a:rPr lang="en-US" sz="2200" dirty="0"/>
              <a:t>It isn’t such a good scheme for datasets with heavy write traffic.</a:t>
            </a:r>
          </a:p>
          <a:p>
            <a:pPr algn="just"/>
            <a:r>
              <a:rPr lang="en-US" sz="1800" b="0" i="0" u="none" strike="noStrike" baseline="0" dirty="0">
                <a:latin typeface="TimesNewRomanPSMT"/>
              </a:rPr>
              <a:t> </a:t>
            </a:r>
            <a:r>
              <a:rPr lang="en-US" sz="2200" dirty="0">
                <a:latin typeface="TimesNewRomanPS-BoldMT"/>
              </a:rPr>
              <a:t>The advantage of master-slave replication is read resilience.</a:t>
            </a:r>
          </a:p>
          <a:p>
            <a:pPr algn="just"/>
            <a:r>
              <a:rPr lang="en-US" sz="2200" dirty="0">
                <a:latin typeface="TimesNewRomanPS-BoldMT"/>
              </a:rPr>
              <a:t>If the master fails, the slaves can still handle read requests.</a:t>
            </a:r>
          </a:p>
          <a:p>
            <a:pPr algn="just"/>
            <a:r>
              <a:rPr lang="en-US" sz="2200" dirty="0">
                <a:latin typeface="TimesNewRomanPS-BoldMT"/>
              </a:rPr>
              <a:t>The failure of the master does eliminate the ability to handle writes until either the master is restored or a new master is appointed.</a:t>
            </a:r>
            <a:endParaRPr lang="en-IN" sz="2200" dirty="0">
              <a:latin typeface="TimesNewRomanPS-BoldMT"/>
            </a:endParaRPr>
          </a:p>
        </p:txBody>
      </p:sp>
      <p:pic>
        <p:nvPicPr>
          <p:cNvPr id="6" name="Picture 5">
            <a:extLst>
              <a:ext uri="{FF2B5EF4-FFF2-40B4-BE49-F238E27FC236}">
                <a16:creationId xmlns:a16="http://schemas.microsoft.com/office/drawing/2014/main" id="{75137137-0411-E750-20B2-867420551FF6}"/>
              </a:ext>
            </a:extLst>
          </p:cNvPr>
          <p:cNvPicPr>
            <a:picLocks noChangeAspect="1"/>
          </p:cNvPicPr>
          <p:nvPr/>
        </p:nvPicPr>
        <p:blipFill>
          <a:blip r:embed="rId2"/>
          <a:stretch>
            <a:fillRect/>
          </a:stretch>
        </p:blipFill>
        <p:spPr>
          <a:xfrm>
            <a:off x="4654296" y="796821"/>
            <a:ext cx="7537704" cy="5747795"/>
          </a:xfrm>
          <a:prstGeom prst="rect">
            <a:avLst/>
          </a:prstGeom>
        </p:spPr>
      </p:pic>
    </p:spTree>
    <p:extLst>
      <p:ext uri="{BB962C8B-B14F-4D97-AF65-F5344CB8AC3E}">
        <p14:creationId xmlns:p14="http://schemas.microsoft.com/office/powerpoint/2010/main" val="38126525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7E4F-68F1-E9DA-B1A6-45CEC4D1FEB0}"/>
              </a:ext>
            </a:extLst>
          </p:cNvPr>
          <p:cNvSpPr>
            <a:spLocks noGrp="1"/>
          </p:cNvSpPr>
          <p:nvPr>
            <p:ph type="title"/>
          </p:nvPr>
        </p:nvSpPr>
        <p:spPr>
          <a:xfrm>
            <a:off x="876693" y="120832"/>
            <a:ext cx="6310688" cy="781809"/>
          </a:xfrm>
        </p:spPr>
        <p:txBody>
          <a:bodyPr anchor="b">
            <a:noAutofit/>
          </a:bodyPr>
          <a:lstStyle/>
          <a:p>
            <a:r>
              <a:rPr lang="en-IN" sz="4000" dirty="0"/>
              <a:t>Peer-to-Peer Replication</a:t>
            </a:r>
          </a:p>
        </p:txBody>
      </p:sp>
      <p:sp>
        <p:nvSpPr>
          <p:cNvPr id="3" name="Content Placeholder 2">
            <a:extLst>
              <a:ext uri="{FF2B5EF4-FFF2-40B4-BE49-F238E27FC236}">
                <a16:creationId xmlns:a16="http://schemas.microsoft.com/office/drawing/2014/main" id="{FD5A21E5-4B0F-32CE-697F-419AD4AA0095}"/>
              </a:ext>
            </a:extLst>
          </p:cNvPr>
          <p:cNvSpPr>
            <a:spLocks noGrp="1"/>
          </p:cNvSpPr>
          <p:nvPr>
            <p:ph idx="1"/>
          </p:nvPr>
        </p:nvSpPr>
        <p:spPr>
          <a:xfrm>
            <a:off x="363982" y="1289739"/>
            <a:ext cx="5497062" cy="4939040"/>
          </a:xfrm>
        </p:spPr>
        <p:txBody>
          <a:bodyPr anchor="t">
            <a:normAutofit/>
          </a:bodyPr>
          <a:lstStyle/>
          <a:p>
            <a:pPr algn="just"/>
            <a:r>
              <a:rPr lang="en-US" sz="2000" dirty="0"/>
              <a:t>Master-slave replication helps with read scalability but doesn’t help with scalability of writes.</a:t>
            </a:r>
          </a:p>
          <a:p>
            <a:pPr algn="just"/>
            <a:r>
              <a:rPr lang="en-US" sz="2000" dirty="0"/>
              <a:t>It provides flexibility against failure of a slave, but not of a master.</a:t>
            </a:r>
          </a:p>
          <a:p>
            <a:pPr algn="just"/>
            <a:r>
              <a:rPr lang="en-US" sz="2000" dirty="0"/>
              <a:t>the master is still a bottleneck and a single point of failure.</a:t>
            </a:r>
          </a:p>
          <a:p>
            <a:pPr algn="just"/>
            <a:r>
              <a:rPr lang="en-US" sz="2000" dirty="0"/>
              <a:t>Peer-to-peer replication attacks these problems by not having a master.</a:t>
            </a:r>
          </a:p>
          <a:p>
            <a:pPr algn="just"/>
            <a:r>
              <a:rPr lang="en-US" sz="2000" dirty="0"/>
              <a:t>All the replicas have equal weight, they can all accept writes, and the loss of any of them doesn’t prevent access to the data store.</a:t>
            </a:r>
            <a:endParaRPr lang="en-IN" sz="2000" dirty="0"/>
          </a:p>
        </p:txBody>
      </p:sp>
      <p:pic>
        <p:nvPicPr>
          <p:cNvPr id="5" name="Picture 4">
            <a:extLst>
              <a:ext uri="{FF2B5EF4-FFF2-40B4-BE49-F238E27FC236}">
                <a16:creationId xmlns:a16="http://schemas.microsoft.com/office/drawing/2014/main" id="{9581EDF5-A327-B077-3BC1-4E524EFEB54E}"/>
              </a:ext>
            </a:extLst>
          </p:cNvPr>
          <p:cNvPicPr>
            <a:picLocks noChangeAspect="1"/>
          </p:cNvPicPr>
          <p:nvPr/>
        </p:nvPicPr>
        <p:blipFill>
          <a:blip r:embed="rId2"/>
          <a:stretch>
            <a:fillRect/>
          </a:stretch>
        </p:blipFill>
        <p:spPr>
          <a:xfrm>
            <a:off x="6198256" y="902641"/>
            <a:ext cx="5826407" cy="4396946"/>
          </a:xfrm>
          <a:prstGeom prst="rect">
            <a:avLst/>
          </a:prstGeom>
        </p:spPr>
      </p:pic>
      <p:grpSp>
        <p:nvGrpSpPr>
          <p:cNvPr id="10"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99479AD2-A8FC-78E7-33A4-FCB9AE673268}"/>
              </a:ext>
            </a:extLst>
          </p:cNvPr>
          <p:cNvSpPr txBox="1"/>
          <p:nvPr/>
        </p:nvSpPr>
        <p:spPr>
          <a:xfrm>
            <a:off x="6096343" y="5350026"/>
            <a:ext cx="6105832" cy="646331"/>
          </a:xfrm>
          <a:prstGeom prst="rect">
            <a:avLst/>
          </a:prstGeom>
          <a:noFill/>
        </p:spPr>
        <p:txBody>
          <a:bodyPr wrap="square">
            <a:spAutoFit/>
          </a:bodyPr>
          <a:lstStyle/>
          <a:p>
            <a:r>
              <a:rPr lang="en-US" sz="1800" b="1" i="0" u="none" strike="noStrike" baseline="0" dirty="0">
                <a:latin typeface="TimesNewRomanPS-BoldMT"/>
              </a:rPr>
              <a:t>Peer-to-peer replication has all nodes applying reads and writes to all the data.</a:t>
            </a:r>
            <a:endParaRPr lang="en-IN" dirty="0"/>
          </a:p>
        </p:txBody>
      </p:sp>
    </p:spTree>
    <p:extLst>
      <p:ext uri="{BB962C8B-B14F-4D97-AF65-F5344CB8AC3E}">
        <p14:creationId xmlns:p14="http://schemas.microsoft.com/office/powerpoint/2010/main" val="26978697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6C6EB-E7FC-E132-BA68-07F98A3E8845}"/>
              </a:ext>
            </a:extLst>
          </p:cNvPr>
          <p:cNvSpPr>
            <a:spLocks noGrp="1"/>
          </p:cNvSpPr>
          <p:nvPr>
            <p:ph type="title"/>
          </p:nvPr>
        </p:nvSpPr>
        <p:spPr>
          <a:xfrm>
            <a:off x="838200" y="365126"/>
            <a:ext cx="10515600" cy="736088"/>
          </a:xfrm>
        </p:spPr>
        <p:txBody>
          <a:bodyPr/>
          <a:lstStyle/>
          <a:p>
            <a:r>
              <a:rPr lang="en-IN" dirty="0"/>
              <a:t>Map Reduce</a:t>
            </a:r>
          </a:p>
        </p:txBody>
      </p:sp>
      <p:sp>
        <p:nvSpPr>
          <p:cNvPr id="3" name="Content Placeholder 2">
            <a:extLst>
              <a:ext uri="{FF2B5EF4-FFF2-40B4-BE49-F238E27FC236}">
                <a16:creationId xmlns:a16="http://schemas.microsoft.com/office/drawing/2014/main" id="{3225182B-6351-5E68-354B-054B43EA2173}"/>
              </a:ext>
            </a:extLst>
          </p:cNvPr>
          <p:cNvSpPr>
            <a:spLocks noGrp="1"/>
          </p:cNvSpPr>
          <p:nvPr>
            <p:ph idx="1"/>
          </p:nvPr>
        </p:nvSpPr>
        <p:spPr>
          <a:xfrm>
            <a:off x="838200" y="1101214"/>
            <a:ext cx="10515600" cy="5250425"/>
          </a:xfrm>
        </p:spPr>
        <p:txBody>
          <a:bodyPr>
            <a:normAutofit lnSpcReduction="10000"/>
          </a:bodyPr>
          <a:lstStyle/>
          <a:p>
            <a:pPr algn="just"/>
            <a:r>
              <a:rPr lang="en-US" dirty="0"/>
              <a:t>MapReduce is a programming model for writing applications that can process Big Data in parallel on multiple nodes.</a:t>
            </a:r>
          </a:p>
          <a:p>
            <a:pPr algn="just"/>
            <a:r>
              <a:rPr lang="en-US" dirty="0"/>
              <a:t>MapReduce provides analytical capabilities for analyzing huge volumes of complex data.</a:t>
            </a:r>
          </a:p>
          <a:p>
            <a:pPr algn="just"/>
            <a:r>
              <a:rPr lang="en-IN" dirty="0"/>
              <a:t>Traditional Enterprise Systems (normal </a:t>
            </a:r>
            <a:r>
              <a:rPr lang="en-US" dirty="0"/>
              <a:t>centralized server to store and process data</a:t>
            </a:r>
            <a:r>
              <a:rPr lang="en-IN" dirty="0"/>
              <a:t>), </a:t>
            </a:r>
            <a:r>
              <a:rPr lang="en-US" dirty="0"/>
              <a:t>creates too much of a bottleneck while processing multiple files simultaneously.</a:t>
            </a:r>
          </a:p>
          <a:p>
            <a:pPr algn="just"/>
            <a:r>
              <a:rPr lang="en-US" dirty="0"/>
              <a:t>Google solved this bottleneck issue using an algorithm called MapReduce.</a:t>
            </a:r>
          </a:p>
          <a:p>
            <a:pPr algn="just"/>
            <a:r>
              <a:rPr lang="en-US" dirty="0"/>
              <a:t>MapReduce divides a task into small parts and assigns them to many computers.</a:t>
            </a:r>
          </a:p>
          <a:p>
            <a:pPr algn="just"/>
            <a:r>
              <a:rPr lang="en-US" dirty="0"/>
              <a:t>Later, the results are collected at one place and integrated to form the result dataset.</a:t>
            </a:r>
            <a:endParaRPr lang="en-IN" dirty="0"/>
          </a:p>
        </p:txBody>
      </p:sp>
      <p:pic>
        <p:nvPicPr>
          <p:cNvPr id="5" name="Picture 4">
            <a:extLst>
              <a:ext uri="{FF2B5EF4-FFF2-40B4-BE49-F238E27FC236}">
                <a16:creationId xmlns:a16="http://schemas.microsoft.com/office/drawing/2014/main" id="{10C3376C-41F8-88CB-CEF0-FF8928AD8535}"/>
              </a:ext>
            </a:extLst>
          </p:cNvPr>
          <p:cNvPicPr>
            <a:picLocks noChangeAspect="1"/>
          </p:cNvPicPr>
          <p:nvPr/>
        </p:nvPicPr>
        <p:blipFill>
          <a:blip r:embed="rId2"/>
          <a:stretch>
            <a:fillRect/>
          </a:stretch>
        </p:blipFill>
        <p:spPr>
          <a:xfrm>
            <a:off x="7334726" y="227562"/>
            <a:ext cx="2910625" cy="798490"/>
          </a:xfrm>
          <a:prstGeom prst="rect">
            <a:avLst/>
          </a:prstGeom>
        </p:spPr>
      </p:pic>
    </p:spTree>
    <p:extLst>
      <p:ext uri="{BB962C8B-B14F-4D97-AF65-F5344CB8AC3E}">
        <p14:creationId xmlns:p14="http://schemas.microsoft.com/office/powerpoint/2010/main" val="452048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A4C1C-DD1D-9EDA-E85F-8D5099D00BAC}"/>
              </a:ext>
            </a:extLst>
          </p:cNvPr>
          <p:cNvSpPr>
            <a:spLocks noGrp="1"/>
          </p:cNvSpPr>
          <p:nvPr>
            <p:ph type="title"/>
          </p:nvPr>
        </p:nvSpPr>
        <p:spPr>
          <a:xfrm>
            <a:off x="838200" y="171091"/>
            <a:ext cx="10515600" cy="509946"/>
          </a:xfrm>
        </p:spPr>
        <p:txBody>
          <a:bodyPr>
            <a:normAutofit fontScale="90000"/>
          </a:bodyPr>
          <a:lstStyle/>
          <a:p>
            <a:r>
              <a:rPr lang="en-IN" dirty="0"/>
              <a:t>Map Reduce</a:t>
            </a:r>
          </a:p>
        </p:txBody>
      </p:sp>
      <p:sp>
        <p:nvSpPr>
          <p:cNvPr id="3" name="Content Placeholder 2">
            <a:extLst>
              <a:ext uri="{FF2B5EF4-FFF2-40B4-BE49-F238E27FC236}">
                <a16:creationId xmlns:a16="http://schemas.microsoft.com/office/drawing/2014/main" id="{AFF4F32B-786E-DA32-B2DD-4164496290CB}"/>
              </a:ext>
            </a:extLst>
          </p:cNvPr>
          <p:cNvSpPr>
            <a:spLocks noGrp="1"/>
          </p:cNvSpPr>
          <p:nvPr>
            <p:ph idx="1"/>
          </p:nvPr>
        </p:nvSpPr>
        <p:spPr>
          <a:xfrm>
            <a:off x="838200" y="894735"/>
            <a:ext cx="10515600" cy="5282228"/>
          </a:xfrm>
        </p:spPr>
        <p:txBody>
          <a:bodyPr>
            <a:normAutofit lnSpcReduction="10000"/>
          </a:bodyPr>
          <a:lstStyle/>
          <a:p>
            <a:r>
              <a:rPr lang="en-US" sz="1800" b="1" i="0" u="none" strike="noStrike" baseline="0" dirty="0">
                <a:latin typeface="Times New Roman" panose="02020603050405020304" pitchFamily="18" charset="0"/>
              </a:rPr>
              <a:t>MapReduce programs work in two phases:</a:t>
            </a:r>
          </a:p>
          <a:p>
            <a:pPr lvl="1"/>
            <a:r>
              <a:rPr lang="en-IN" sz="2000" b="0" i="0" u="none" strike="noStrike" baseline="0" dirty="0">
                <a:latin typeface="Times New Roman" panose="02020603050405020304" pitchFamily="18" charset="0"/>
              </a:rPr>
              <a:t>1. Map phase</a:t>
            </a:r>
          </a:p>
          <a:p>
            <a:pPr lvl="1"/>
            <a:r>
              <a:rPr lang="en-IN" sz="2000" b="0" i="0" u="none" strike="noStrike" baseline="0" dirty="0">
                <a:latin typeface="Times New Roman" panose="02020603050405020304" pitchFamily="18" charset="0"/>
              </a:rPr>
              <a:t>2. Reduce phase.</a:t>
            </a:r>
          </a:p>
          <a:p>
            <a:r>
              <a:rPr lang="en-US" sz="2400" b="0" i="0" u="none" strike="noStrike" baseline="0" dirty="0">
                <a:latin typeface="Times New Roman" panose="02020603050405020304" pitchFamily="18" charset="0"/>
              </a:rPr>
              <a:t>Input to each phase are key-value pairs.</a:t>
            </a:r>
          </a:p>
          <a:p>
            <a:r>
              <a:rPr lang="en-US" sz="2400" b="0" i="0" u="none" strike="noStrike" baseline="0" dirty="0">
                <a:latin typeface="Times New Roman" panose="02020603050405020304" pitchFamily="18" charset="0"/>
              </a:rPr>
              <a:t>In addition, every programmer needs to specify two functions: map function and reduce function.</a:t>
            </a:r>
            <a:r>
              <a:rPr lang="en-IN" sz="2400" b="0" i="0" u="none" strike="noStrike" baseline="0" dirty="0">
                <a:latin typeface="Times New Roman" panose="02020603050405020304" pitchFamily="18" charset="0"/>
              </a:rPr>
              <a:t>	</a:t>
            </a:r>
          </a:p>
          <a:p>
            <a:r>
              <a:rPr lang="en-US" sz="2400" dirty="0"/>
              <a:t>The data goes through the following phases:</a:t>
            </a:r>
          </a:p>
          <a:p>
            <a:pPr algn="l"/>
            <a:r>
              <a:rPr lang="en-IN" sz="1800" b="1" i="0" u="none" strike="noStrike" baseline="0" dirty="0">
                <a:latin typeface="Times New Roman" panose="02020603050405020304" pitchFamily="18" charset="0"/>
              </a:rPr>
              <a:t>Input Splits:</a:t>
            </a:r>
          </a:p>
          <a:p>
            <a:pPr lvl="1"/>
            <a:r>
              <a:rPr lang="en-US" sz="1800" b="0" i="0" u="none" strike="noStrike" baseline="0" dirty="0">
                <a:latin typeface="Times New Roman" panose="02020603050405020304" pitchFamily="18" charset="0"/>
              </a:rPr>
              <a:t>Input to a MapReduce job is divided into fixed-size pieces called </a:t>
            </a:r>
            <a:r>
              <a:rPr lang="en-US" sz="1800" b="1" i="0" u="none" strike="noStrike" baseline="0" dirty="0">
                <a:latin typeface="Times New Roman" panose="02020603050405020304" pitchFamily="18" charset="0"/>
              </a:rPr>
              <a:t>input splits</a:t>
            </a:r>
          </a:p>
          <a:p>
            <a:pPr lvl="1"/>
            <a:r>
              <a:rPr lang="en-US" sz="1800" b="0" i="0" u="none" strike="noStrike" baseline="0" dirty="0">
                <a:latin typeface="Times New Roman" panose="02020603050405020304" pitchFamily="18" charset="0"/>
              </a:rPr>
              <a:t>Input split is a chunk of the input that is consumed by a single map</a:t>
            </a:r>
          </a:p>
          <a:p>
            <a:pPr algn="l"/>
            <a:r>
              <a:rPr lang="en-IN" sz="1800" b="1" i="0" u="none" strike="noStrike" baseline="0" dirty="0">
                <a:latin typeface="Times New Roman" panose="02020603050405020304" pitchFamily="18" charset="0"/>
              </a:rPr>
              <a:t>Mapping</a:t>
            </a:r>
          </a:p>
          <a:p>
            <a:pPr lvl="1">
              <a:lnSpc>
                <a:spcPct val="100000"/>
              </a:lnSpc>
            </a:pPr>
            <a:r>
              <a:rPr lang="en-US" sz="1800" dirty="0">
                <a:latin typeface="Times New Roman" panose="02020603050405020304" pitchFamily="18" charset="0"/>
              </a:rPr>
              <a:t>This is the very first phase in the execution of map-reduce program. </a:t>
            </a:r>
          </a:p>
          <a:p>
            <a:pPr lvl="1">
              <a:lnSpc>
                <a:spcPct val="100000"/>
              </a:lnSpc>
            </a:pPr>
            <a:r>
              <a:rPr lang="en-US" sz="1800" dirty="0">
                <a:latin typeface="Times New Roman" panose="02020603050405020304" pitchFamily="18" charset="0"/>
              </a:rPr>
              <a:t>In this phase data in each split is passed to a mapping function to produce output values.</a:t>
            </a:r>
          </a:p>
          <a:p>
            <a:pPr lvl="1">
              <a:lnSpc>
                <a:spcPct val="100000"/>
              </a:lnSpc>
            </a:pPr>
            <a:r>
              <a:rPr lang="en-US" sz="1800" dirty="0">
                <a:latin typeface="Times New Roman" panose="02020603050405020304" pitchFamily="18" charset="0"/>
              </a:rPr>
              <a:t>In the example in next slide, job of the mapping phase is to count the number of occurrences of each word from input splits (more details about input-split is given below) and prepare a list in the form of &lt;word, frequency&gt;</a:t>
            </a:r>
            <a:endParaRPr lang="en-IN" sz="1800" dirty="0">
              <a:latin typeface="Times New Roman" panose="02020603050405020304" pitchFamily="18" charset="0"/>
            </a:endParaRPr>
          </a:p>
        </p:txBody>
      </p:sp>
    </p:spTree>
    <p:extLst>
      <p:ext uri="{BB962C8B-B14F-4D97-AF65-F5344CB8AC3E}">
        <p14:creationId xmlns:p14="http://schemas.microsoft.com/office/powerpoint/2010/main" val="2115089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78E8E-AD58-5A02-43E1-6ACB1DCECE72}"/>
              </a:ext>
            </a:extLst>
          </p:cNvPr>
          <p:cNvSpPr>
            <a:spLocks noGrp="1"/>
          </p:cNvSpPr>
          <p:nvPr>
            <p:ph type="title"/>
          </p:nvPr>
        </p:nvSpPr>
        <p:spPr>
          <a:xfrm>
            <a:off x="838200" y="365125"/>
            <a:ext cx="10515600" cy="608269"/>
          </a:xfrm>
        </p:spPr>
        <p:txBody>
          <a:bodyPr>
            <a:normAutofit fontScale="90000"/>
          </a:bodyPr>
          <a:lstStyle/>
          <a:p>
            <a:r>
              <a:rPr lang="en-IN" dirty="0" err="1"/>
              <a:t>Cont</a:t>
            </a:r>
            <a:r>
              <a:rPr lang="en-IN" dirty="0"/>
              <a:t>… </a:t>
            </a:r>
          </a:p>
        </p:txBody>
      </p:sp>
      <p:sp>
        <p:nvSpPr>
          <p:cNvPr id="3" name="Content Placeholder 2">
            <a:extLst>
              <a:ext uri="{FF2B5EF4-FFF2-40B4-BE49-F238E27FC236}">
                <a16:creationId xmlns:a16="http://schemas.microsoft.com/office/drawing/2014/main" id="{CAC29955-FDC4-6FEC-C446-EE0A2EE32C47}"/>
              </a:ext>
            </a:extLst>
          </p:cNvPr>
          <p:cNvSpPr>
            <a:spLocks noGrp="1"/>
          </p:cNvSpPr>
          <p:nvPr>
            <p:ph idx="1"/>
          </p:nvPr>
        </p:nvSpPr>
        <p:spPr>
          <a:xfrm>
            <a:off x="838200" y="1052052"/>
            <a:ext cx="10515600" cy="5368413"/>
          </a:xfrm>
        </p:spPr>
        <p:txBody>
          <a:bodyPr/>
          <a:lstStyle/>
          <a:p>
            <a:pPr algn="l"/>
            <a:r>
              <a:rPr lang="en-IN" sz="1800" b="1" i="0" u="none" strike="noStrike" baseline="0" dirty="0">
                <a:latin typeface="Times New Roman" panose="02020603050405020304" pitchFamily="18" charset="0"/>
              </a:rPr>
              <a:t>Shuffling</a:t>
            </a:r>
          </a:p>
          <a:p>
            <a:pPr lvl="1"/>
            <a:r>
              <a:rPr lang="en-US" sz="1800" b="0" i="0" u="none" strike="noStrike" baseline="0" dirty="0">
                <a:latin typeface="Times New Roman" panose="02020603050405020304" pitchFamily="18" charset="0"/>
              </a:rPr>
              <a:t>This phase consumes output of Mapping phase.</a:t>
            </a:r>
          </a:p>
          <a:p>
            <a:pPr lvl="1"/>
            <a:r>
              <a:rPr lang="en-US" sz="1800" b="0" i="0" u="none" strike="noStrike" baseline="0" dirty="0">
                <a:latin typeface="Times New Roman" panose="02020603050405020304" pitchFamily="18" charset="0"/>
              </a:rPr>
              <a:t>Its task is to consolidate the relevant records from Mapping phase output.</a:t>
            </a:r>
          </a:p>
          <a:p>
            <a:pPr lvl="1"/>
            <a:r>
              <a:rPr lang="en-US" sz="1800" b="0" i="0" u="none" strike="noStrike" baseline="0" dirty="0">
                <a:latin typeface="Times New Roman" panose="02020603050405020304" pitchFamily="18" charset="0"/>
              </a:rPr>
              <a:t>In the example given, same words are clubbed together along with their respective </a:t>
            </a:r>
            <a:r>
              <a:rPr lang="en-IN" sz="1800" b="0" i="0" u="none" strike="noStrike" baseline="0" dirty="0">
                <a:latin typeface="Times New Roman" panose="02020603050405020304" pitchFamily="18" charset="0"/>
              </a:rPr>
              <a:t>frequency.</a:t>
            </a:r>
          </a:p>
          <a:p>
            <a:pPr algn="l"/>
            <a:r>
              <a:rPr lang="en-IN" sz="1800" b="1" i="0" u="none" strike="noStrike" baseline="0" dirty="0">
                <a:latin typeface="Times New Roman" panose="02020603050405020304" pitchFamily="18" charset="0"/>
              </a:rPr>
              <a:t>Reducing</a:t>
            </a:r>
          </a:p>
          <a:p>
            <a:pPr lvl="1"/>
            <a:r>
              <a:rPr lang="en-US" sz="1800" b="0" i="0" u="none" strike="noStrike" baseline="0" dirty="0">
                <a:latin typeface="Times New Roman" panose="02020603050405020304" pitchFamily="18" charset="0"/>
              </a:rPr>
              <a:t>In this phase, output values from Shuffling phase are aggregated. </a:t>
            </a:r>
          </a:p>
          <a:p>
            <a:pPr lvl="1"/>
            <a:r>
              <a:rPr lang="en-US" sz="1800" b="0" i="0" u="none" strike="noStrike" baseline="0" dirty="0">
                <a:latin typeface="Times New Roman" panose="02020603050405020304" pitchFamily="18" charset="0"/>
              </a:rPr>
              <a:t>This phase combines values from Shuffling phase and returns a single output value.</a:t>
            </a:r>
          </a:p>
          <a:p>
            <a:pPr lvl="1"/>
            <a:r>
              <a:rPr lang="en-US" sz="1800" b="0" i="0" u="none" strike="noStrike" baseline="0" dirty="0">
                <a:latin typeface="Times New Roman" panose="02020603050405020304" pitchFamily="18" charset="0"/>
              </a:rPr>
              <a:t>In short, this phase summarizes the complete </a:t>
            </a:r>
            <a:r>
              <a:rPr lang="en-IN" sz="1800" b="0" i="0" u="none" strike="noStrike" baseline="0" dirty="0">
                <a:latin typeface="Times New Roman" panose="02020603050405020304" pitchFamily="18" charset="0"/>
              </a:rPr>
              <a:t>dataset.</a:t>
            </a:r>
          </a:p>
          <a:p>
            <a:pPr algn="l"/>
            <a:r>
              <a:rPr lang="en-US" sz="1800" b="0" i="0" u="none" strike="noStrike" baseline="0" dirty="0">
                <a:latin typeface="Times New Roman" panose="02020603050405020304" pitchFamily="18" charset="0"/>
              </a:rPr>
              <a:t>In the given example in next slide, this phase aggregates the values from Shuffling phase i.e., calculates total </a:t>
            </a:r>
            <a:r>
              <a:rPr lang="en-IN" sz="1800" b="0" i="0" u="none" strike="noStrike" baseline="0" dirty="0">
                <a:latin typeface="Times New Roman" panose="02020603050405020304" pitchFamily="18" charset="0"/>
              </a:rPr>
              <a:t>occurrences of each words.</a:t>
            </a:r>
          </a:p>
          <a:p>
            <a:pPr algn="l"/>
            <a:endParaRPr lang="en-IN" sz="2200" dirty="0"/>
          </a:p>
        </p:txBody>
      </p:sp>
    </p:spTree>
    <p:extLst>
      <p:ext uri="{BB962C8B-B14F-4D97-AF65-F5344CB8AC3E}">
        <p14:creationId xmlns:p14="http://schemas.microsoft.com/office/powerpoint/2010/main" val="2499297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D8852-12A2-E7F1-D0E3-347F46ECCAB1}"/>
              </a:ext>
            </a:extLst>
          </p:cNvPr>
          <p:cNvSpPr>
            <a:spLocks noGrp="1"/>
          </p:cNvSpPr>
          <p:nvPr>
            <p:ph type="title"/>
          </p:nvPr>
        </p:nvSpPr>
        <p:spPr>
          <a:xfrm>
            <a:off x="838200" y="365126"/>
            <a:ext cx="10515600" cy="509946"/>
          </a:xfrm>
        </p:spPr>
        <p:txBody>
          <a:bodyPr>
            <a:normAutofit fontScale="90000"/>
          </a:bodyPr>
          <a:lstStyle/>
          <a:p>
            <a:pPr algn="l"/>
            <a:r>
              <a:rPr lang="en-IN" b="1" i="0" dirty="0">
                <a:effectLst/>
                <a:latin typeface="Söhne"/>
              </a:rPr>
              <a:t>Advantages of NoSQL</a:t>
            </a:r>
          </a:p>
        </p:txBody>
      </p:sp>
      <p:sp>
        <p:nvSpPr>
          <p:cNvPr id="3" name="Content Placeholder 2">
            <a:extLst>
              <a:ext uri="{FF2B5EF4-FFF2-40B4-BE49-F238E27FC236}">
                <a16:creationId xmlns:a16="http://schemas.microsoft.com/office/drawing/2014/main" id="{4849B37C-D8D9-4C1F-216A-FCD143509B57}"/>
              </a:ext>
            </a:extLst>
          </p:cNvPr>
          <p:cNvSpPr>
            <a:spLocks noGrp="1"/>
          </p:cNvSpPr>
          <p:nvPr>
            <p:ph idx="1"/>
          </p:nvPr>
        </p:nvSpPr>
        <p:spPr>
          <a:xfrm>
            <a:off x="749710" y="1386350"/>
            <a:ext cx="10515600" cy="5301891"/>
          </a:xfrm>
        </p:spPr>
        <p:txBody>
          <a:bodyPr>
            <a:normAutofit lnSpcReduction="10000"/>
          </a:bodyPr>
          <a:lstStyle/>
          <a:p>
            <a:pPr algn="just">
              <a:buFont typeface="Arial" panose="020B0604020202020204" pitchFamily="34" charset="0"/>
              <a:buChar char="•"/>
            </a:pPr>
            <a:r>
              <a:rPr lang="en-US" b="1" i="0" dirty="0">
                <a:solidFill>
                  <a:srgbClr val="374151"/>
                </a:solidFill>
                <a:effectLst/>
                <a:latin typeface="Söhne"/>
              </a:rPr>
              <a:t>Scalability</a:t>
            </a:r>
            <a:r>
              <a:rPr lang="en-US" b="0" i="0" dirty="0">
                <a:solidFill>
                  <a:srgbClr val="374151"/>
                </a:solidFill>
                <a:effectLst/>
                <a:latin typeface="Söhne"/>
              </a:rPr>
              <a:t>: NoSQL databases are highly scalable, supporting horizontal scaling across many servers. This makes them ideal for applications requiring large volumes of data that grows rapidly.</a:t>
            </a:r>
          </a:p>
          <a:p>
            <a:pPr algn="just">
              <a:buFont typeface="Arial" panose="020B0604020202020204" pitchFamily="34" charset="0"/>
              <a:buChar char="•"/>
            </a:pPr>
            <a:r>
              <a:rPr lang="en-US" b="1" i="0" dirty="0">
                <a:solidFill>
                  <a:srgbClr val="374151"/>
                </a:solidFill>
                <a:effectLst/>
                <a:latin typeface="Söhne"/>
              </a:rPr>
              <a:t>Flexibility</a:t>
            </a:r>
            <a:r>
              <a:rPr lang="en-US" b="0" i="0" dirty="0">
                <a:solidFill>
                  <a:srgbClr val="374151"/>
                </a:solidFill>
                <a:effectLst/>
                <a:latin typeface="Söhne"/>
              </a:rPr>
              <a:t>: They allow for a flexible schema design, enabling changes to the data structure without affecting existing data. This is particularly useful for applications that evolve over time.</a:t>
            </a:r>
          </a:p>
          <a:p>
            <a:pPr algn="just">
              <a:buFont typeface="Arial" panose="020B0604020202020204" pitchFamily="34" charset="0"/>
              <a:buChar char="•"/>
            </a:pPr>
            <a:r>
              <a:rPr lang="en-US" b="1" i="0" dirty="0">
                <a:solidFill>
                  <a:srgbClr val="374151"/>
                </a:solidFill>
                <a:effectLst/>
                <a:latin typeface="Söhne"/>
              </a:rPr>
              <a:t>High Performance</a:t>
            </a:r>
            <a:r>
              <a:rPr lang="en-US" b="0" i="0" dirty="0">
                <a:solidFill>
                  <a:srgbClr val="374151"/>
                </a:solidFill>
                <a:effectLst/>
                <a:latin typeface="Söhne"/>
              </a:rPr>
              <a:t>: NoSQL databases are optimized for specific data models and access patterns, offering faster performance for read-write operations, especially with unstructured and semi-structured data.</a:t>
            </a:r>
          </a:p>
          <a:p>
            <a:pPr algn="just">
              <a:buFont typeface="Arial" panose="020B0604020202020204" pitchFamily="34" charset="0"/>
              <a:buChar char="•"/>
            </a:pPr>
            <a:r>
              <a:rPr lang="en-US" b="1" i="0" dirty="0">
                <a:solidFill>
                  <a:srgbClr val="374151"/>
                </a:solidFill>
                <a:effectLst/>
                <a:latin typeface="Söhne"/>
              </a:rPr>
              <a:t>Diverse Data Models</a:t>
            </a:r>
            <a:r>
              <a:rPr lang="en-US" b="0" i="0" dirty="0">
                <a:solidFill>
                  <a:srgbClr val="374151"/>
                </a:solidFill>
                <a:effectLst/>
                <a:latin typeface="Söhne"/>
              </a:rPr>
              <a:t>: Supports a variety of data models, allowing developers to select the most appropriate one for their application’s needs.</a:t>
            </a:r>
          </a:p>
          <a:p>
            <a:endParaRPr lang="en-IN" dirty="0"/>
          </a:p>
        </p:txBody>
      </p:sp>
    </p:spTree>
    <p:extLst>
      <p:ext uri="{BB962C8B-B14F-4D97-AF65-F5344CB8AC3E}">
        <p14:creationId xmlns:p14="http://schemas.microsoft.com/office/powerpoint/2010/main" val="1280074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E8525-08D5-3716-7887-685A4C1FB151}"/>
              </a:ext>
            </a:extLst>
          </p:cNvPr>
          <p:cNvSpPr>
            <a:spLocks noGrp="1"/>
          </p:cNvSpPr>
          <p:nvPr>
            <p:ph type="title"/>
          </p:nvPr>
        </p:nvSpPr>
        <p:spPr>
          <a:xfrm>
            <a:off x="838200" y="365125"/>
            <a:ext cx="10515600" cy="542675"/>
          </a:xfrm>
        </p:spPr>
        <p:txBody>
          <a:bodyPr>
            <a:normAutofit fontScale="90000"/>
          </a:bodyPr>
          <a:lstStyle/>
          <a:p>
            <a:r>
              <a:rPr lang="en-IN" dirty="0" err="1"/>
              <a:t>MapRduce</a:t>
            </a:r>
            <a:r>
              <a:rPr lang="en-IN" dirty="0"/>
              <a:t> Phase</a:t>
            </a:r>
          </a:p>
        </p:txBody>
      </p:sp>
      <p:pic>
        <p:nvPicPr>
          <p:cNvPr id="5" name="Picture 4">
            <a:extLst>
              <a:ext uri="{FF2B5EF4-FFF2-40B4-BE49-F238E27FC236}">
                <a16:creationId xmlns:a16="http://schemas.microsoft.com/office/drawing/2014/main" id="{F4D90137-941F-EB9E-0C86-E007DAA153AE}"/>
              </a:ext>
            </a:extLst>
          </p:cNvPr>
          <p:cNvPicPr>
            <a:picLocks noChangeAspect="1"/>
          </p:cNvPicPr>
          <p:nvPr/>
        </p:nvPicPr>
        <p:blipFill>
          <a:blip r:embed="rId2"/>
          <a:stretch>
            <a:fillRect/>
          </a:stretch>
        </p:blipFill>
        <p:spPr>
          <a:xfrm>
            <a:off x="1376516" y="907800"/>
            <a:ext cx="9202993" cy="6186988"/>
          </a:xfrm>
          <a:prstGeom prst="rect">
            <a:avLst/>
          </a:prstGeom>
        </p:spPr>
      </p:pic>
    </p:spTree>
    <p:extLst>
      <p:ext uri="{BB962C8B-B14F-4D97-AF65-F5344CB8AC3E}">
        <p14:creationId xmlns:p14="http://schemas.microsoft.com/office/powerpoint/2010/main" val="23350608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D1152-50A4-E0DC-6974-D1BCBF3484EF}"/>
              </a:ext>
            </a:extLst>
          </p:cNvPr>
          <p:cNvSpPr>
            <a:spLocks noGrp="1"/>
          </p:cNvSpPr>
          <p:nvPr>
            <p:ph type="title"/>
          </p:nvPr>
        </p:nvSpPr>
        <p:spPr>
          <a:xfrm>
            <a:off x="838200" y="138983"/>
            <a:ext cx="10515600" cy="795081"/>
          </a:xfrm>
        </p:spPr>
        <p:txBody>
          <a:bodyPr/>
          <a:lstStyle/>
          <a:p>
            <a:r>
              <a:rPr lang="en-IN" dirty="0"/>
              <a:t>How MapReduce works-An Example</a:t>
            </a:r>
          </a:p>
        </p:txBody>
      </p:sp>
      <p:sp>
        <p:nvSpPr>
          <p:cNvPr id="3" name="Content Placeholder 2">
            <a:extLst>
              <a:ext uri="{FF2B5EF4-FFF2-40B4-BE49-F238E27FC236}">
                <a16:creationId xmlns:a16="http://schemas.microsoft.com/office/drawing/2014/main" id="{114E685F-6C92-8507-82DF-3F1264862BA3}"/>
              </a:ext>
            </a:extLst>
          </p:cNvPr>
          <p:cNvSpPr>
            <a:spLocks noGrp="1"/>
          </p:cNvSpPr>
          <p:nvPr>
            <p:ph idx="1"/>
          </p:nvPr>
        </p:nvSpPr>
        <p:spPr>
          <a:xfrm>
            <a:off x="405581" y="924231"/>
            <a:ext cx="10515600" cy="5515897"/>
          </a:xfrm>
        </p:spPr>
        <p:txBody>
          <a:bodyPr/>
          <a:lstStyle/>
          <a:p>
            <a:pPr algn="l"/>
            <a:r>
              <a:rPr lang="en-US" sz="1800" b="0" i="0" u="none" strike="noStrike" baseline="0" dirty="0">
                <a:latin typeface="Times New Roman" panose="02020603050405020304" pitchFamily="18" charset="0"/>
              </a:rPr>
              <a:t>Lets understand this with an example </a:t>
            </a:r>
            <a:r>
              <a:rPr lang="en-US" sz="1800" b="0" i="0" u="none" strike="noStrike" baseline="0" dirty="0">
                <a:latin typeface="TimesNewRomanPSMT"/>
              </a:rPr>
              <a:t>–</a:t>
            </a:r>
          </a:p>
          <a:p>
            <a:pPr algn="l"/>
            <a:r>
              <a:rPr lang="en-US" sz="1800" b="0" i="0" u="none" strike="noStrike" baseline="0" dirty="0">
                <a:latin typeface="Times New Roman" panose="02020603050405020304" pitchFamily="18" charset="0"/>
              </a:rPr>
              <a:t>Consider the following input data for your MapReduce Program:</a:t>
            </a:r>
          </a:p>
          <a:p>
            <a:pPr lvl="1"/>
            <a:r>
              <a:rPr lang="en-IN" sz="1800" b="1" i="1" u="none" strike="noStrike" baseline="0" dirty="0">
                <a:latin typeface="Times New Roman" panose="02020603050405020304" pitchFamily="18" charset="0"/>
              </a:rPr>
              <a:t>Welcome to Hadoop Class</a:t>
            </a:r>
          </a:p>
          <a:p>
            <a:pPr lvl="1"/>
            <a:r>
              <a:rPr lang="en-IN" sz="1800" b="1" i="1" u="none" strike="noStrike" baseline="0" dirty="0">
                <a:latin typeface="Times New Roman" panose="02020603050405020304" pitchFamily="18" charset="0"/>
              </a:rPr>
              <a:t>Hadoop is good</a:t>
            </a:r>
          </a:p>
          <a:p>
            <a:pPr lvl="1"/>
            <a:r>
              <a:rPr lang="en-IN" sz="1800" b="1" i="1" u="none" strike="noStrike" baseline="0" dirty="0">
                <a:latin typeface="Times New Roman" panose="02020603050405020304" pitchFamily="18" charset="0"/>
              </a:rPr>
              <a:t>Hadoop is bad</a:t>
            </a:r>
            <a:endParaRPr lang="en-IN" sz="1800" b="1" i="1" dirty="0">
              <a:latin typeface="Times New Roman" panose="02020603050405020304" pitchFamily="18" charset="0"/>
            </a:endParaRPr>
          </a:p>
          <a:p>
            <a:endParaRPr lang="en-IN" sz="2200" b="1" i="1" u="none" strike="noStrike" baseline="0" dirty="0">
              <a:latin typeface="Times New Roman" panose="02020603050405020304" pitchFamily="18" charset="0"/>
            </a:endParaRPr>
          </a:p>
        </p:txBody>
      </p:sp>
      <p:pic>
        <p:nvPicPr>
          <p:cNvPr id="5" name="Picture 4">
            <a:extLst>
              <a:ext uri="{FF2B5EF4-FFF2-40B4-BE49-F238E27FC236}">
                <a16:creationId xmlns:a16="http://schemas.microsoft.com/office/drawing/2014/main" id="{5BF9FDBD-B3D7-2C24-BF7D-15D50947F480}"/>
              </a:ext>
            </a:extLst>
          </p:cNvPr>
          <p:cNvPicPr>
            <a:picLocks noChangeAspect="1"/>
          </p:cNvPicPr>
          <p:nvPr/>
        </p:nvPicPr>
        <p:blipFill>
          <a:blip r:embed="rId2"/>
          <a:stretch>
            <a:fillRect/>
          </a:stretch>
        </p:blipFill>
        <p:spPr>
          <a:xfrm>
            <a:off x="4630999" y="1557231"/>
            <a:ext cx="7573441" cy="5161786"/>
          </a:xfrm>
          <a:prstGeom prst="rect">
            <a:avLst/>
          </a:prstGeom>
        </p:spPr>
      </p:pic>
      <p:sp>
        <p:nvSpPr>
          <p:cNvPr id="7" name="TextBox 6">
            <a:extLst>
              <a:ext uri="{FF2B5EF4-FFF2-40B4-BE49-F238E27FC236}">
                <a16:creationId xmlns:a16="http://schemas.microsoft.com/office/drawing/2014/main" id="{744BDC01-05FF-AEB4-0D82-F4794345D7EE}"/>
              </a:ext>
            </a:extLst>
          </p:cNvPr>
          <p:cNvSpPr txBox="1"/>
          <p:nvPr/>
        </p:nvSpPr>
        <p:spPr>
          <a:xfrm>
            <a:off x="-27038" y="3211476"/>
            <a:ext cx="6096000" cy="369332"/>
          </a:xfrm>
          <a:prstGeom prst="rect">
            <a:avLst/>
          </a:prstGeom>
          <a:noFill/>
        </p:spPr>
        <p:txBody>
          <a:bodyPr wrap="square">
            <a:spAutoFit/>
          </a:bodyPr>
          <a:lstStyle/>
          <a:p>
            <a:r>
              <a:rPr lang="en-US" sz="1800" b="0" i="0" u="none" strike="noStrike" baseline="0" dirty="0">
                <a:latin typeface="Times New Roman" panose="02020603050405020304" pitchFamily="18" charset="0"/>
              </a:rPr>
              <a:t>The final output of the MapReduce task is</a:t>
            </a:r>
            <a:endParaRPr lang="en-IN" dirty="0"/>
          </a:p>
        </p:txBody>
      </p:sp>
      <p:pic>
        <p:nvPicPr>
          <p:cNvPr id="9" name="Picture 8">
            <a:extLst>
              <a:ext uri="{FF2B5EF4-FFF2-40B4-BE49-F238E27FC236}">
                <a16:creationId xmlns:a16="http://schemas.microsoft.com/office/drawing/2014/main" id="{6CE53EF8-55D9-420D-622D-1CD6E929BA60}"/>
              </a:ext>
            </a:extLst>
          </p:cNvPr>
          <p:cNvPicPr>
            <a:picLocks noChangeAspect="1"/>
          </p:cNvPicPr>
          <p:nvPr/>
        </p:nvPicPr>
        <p:blipFill>
          <a:blip r:embed="rId3"/>
          <a:stretch>
            <a:fillRect/>
          </a:stretch>
        </p:blipFill>
        <p:spPr>
          <a:xfrm>
            <a:off x="1094565" y="3669889"/>
            <a:ext cx="1314338" cy="2311826"/>
          </a:xfrm>
          <a:prstGeom prst="rect">
            <a:avLst/>
          </a:prstGeom>
        </p:spPr>
      </p:pic>
    </p:spTree>
    <p:extLst>
      <p:ext uri="{BB962C8B-B14F-4D97-AF65-F5344CB8AC3E}">
        <p14:creationId xmlns:p14="http://schemas.microsoft.com/office/powerpoint/2010/main" val="1632525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FE8A0-C3A8-1400-7591-F9DFAE5D64A6}"/>
              </a:ext>
            </a:extLst>
          </p:cNvPr>
          <p:cNvSpPr>
            <a:spLocks noGrp="1"/>
          </p:cNvSpPr>
          <p:nvPr>
            <p:ph type="title"/>
          </p:nvPr>
        </p:nvSpPr>
        <p:spPr>
          <a:xfrm>
            <a:off x="838200" y="158647"/>
            <a:ext cx="10515600" cy="716423"/>
          </a:xfrm>
        </p:spPr>
        <p:txBody>
          <a:bodyPr/>
          <a:lstStyle/>
          <a:p>
            <a:r>
              <a:rPr lang="en-IN" dirty="0"/>
              <a:t>How MapReduce Organizes Work?</a:t>
            </a:r>
          </a:p>
        </p:txBody>
      </p:sp>
      <p:sp>
        <p:nvSpPr>
          <p:cNvPr id="3" name="Content Placeholder 2">
            <a:extLst>
              <a:ext uri="{FF2B5EF4-FFF2-40B4-BE49-F238E27FC236}">
                <a16:creationId xmlns:a16="http://schemas.microsoft.com/office/drawing/2014/main" id="{5AEBF6FB-C89C-9030-76CE-31C5C018055C}"/>
              </a:ext>
            </a:extLst>
          </p:cNvPr>
          <p:cNvSpPr>
            <a:spLocks noGrp="1"/>
          </p:cNvSpPr>
          <p:nvPr>
            <p:ph idx="1"/>
          </p:nvPr>
        </p:nvSpPr>
        <p:spPr>
          <a:xfrm>
            <a:off x="838200" y="963560"/>
            <a:ext cx="10515600" cy="5584723"/>
          </a:xfrm>
        </p:spPr>
        <p:txBody>
          <a:bodyPr>
            <a:normAutofit/>
          </a:bodyPr>
          <a:lstStyle/>
          <a:p>
            <a:r>
              <a:rPr lang="en-US" dirty="0"/>
              <a:t>Hadoop divides the job into tasks. There are two types of tasks:</a:t>
            </a:r>
          </a:p>
          <a:p>
            <a:pPr marL="0" indent="0">
              <a:buNone/>
            </a:pPr>
            <a:r>
              <a:rPr lang="en-US" dirty="0"/>
              <a:t>	1. </a:t>
            </a:r>
            <a:r>
              <a:rPr lang="en-US" b="1" dirty="0"/>
              <a:t>Map tasks </a:t>
            </a:r>
            <a:r>
              <a:rPr lang="en-US" dirty="0"/>
              <a:t>(</a:t>
            </a:r>
            <a:r>
              <a:rPr lang="en-US" dirty="0" err="1"/>
              <a:t>Spilts</a:t>
            </a:r>
            <a:r>
              <a:rPr lang="en-US" dirty="0"/>
              <a:t> &amp; Mapping)</a:t>
            </a:r>
          </a:p>
          <a:p>
            <a:pPr marL="0" indent="0">
              <a:buNone/>
            </a:pPr>
            <a:r>
              <a:rPr lang="en-US" dirty="0"/>
              <a:t>	2. </a:t>
            </a:r>
            <a:r>
              <a:rPr lang="en-US" b="1" dirty="0"/>
              <a:t>Reduce tasks </a:t>
            </a:r>
            <a:r>
              <a:rPr lang="en-US" dirty="0"/>
              <a:t>(Shuffling, Reducing) as mentioned above.</a:t>
            </a:r>
          </a:p>
          <a:p>
            <a:r>
              <a:rPr lang="en-US" dirty="0"/>
              <a:t>The complete execution process (execution of Map and Reduce tasks, both) is controlled by two types of entities called a</a:t>
            </a:r>
          </a:p>
          <a:p>
            <a:pPr marL="0" indent="0">
              <a:buNone/>
            </a:pPr>
            <a:r>
              <a:rPr lang="en-US" dirty="0"/>
              <a:t>	1. </a:t>
            </a:r>
            <a:r>
              <a:rPr lang="en-US" b="1" dirty="0" err="1"/>
              <a:t>Jobtracker</a:t>
            </a:r>
            <a:r>
              <a:rPr lang="en-US" b="1" dirty="0"/>
              <a:t> </a:t>
            </a:r>
            <a:r>
              <a:rPr lang="en-US" dirty="0"/>
              <a:t>: Acts like a </a:t>
            </a:r>
            <a:r>
              <a:rPr lang="en-US" b="1" dirty="0"/>
              <a:t>master </a:t>
            </a:r>
            <a:r>
              <a:rPr lang="en-US" dirty="0"/>
              <a:t>(responsible for complete 	execution of submitted job)</a:t>
            </a:r>
          </a:p>
          <a:p>
            <a:pPr marL="0" indent="0">
              <a:buNone/>
            </a:pPr>
            <a:r>
              <a:rPr lang="en-US" dirty="0"/>
              <a:t>	2. </a:t>
            </a:r>
            <a:r>
              <a:rPr lang="en-US" b="1" dirty="0"/>
              <a:t>Multiple Task Trackers </a:t>
            </a:r>
            <a:r>
              <a:rPr lang="en-US" dirty="0"/>
              <a:t>: Acts like </a:t>
            </a:r>
            <a:r>
              <a:rPr lang="en-US" b="1" dirty="0"/>
              <a:t>slaves, </a:t>
            </a:r>
            <a:r>
              <a:rPr lang="en-US" dirty="0"/>
              <a:t>each of them 	performing the job</a:t>
            </a:r>
          </a:p>
          <a:p>
            <a:r>
              <a:rPr lang="en-US" dirty="0"/>
              <a:t>For every job submitted for execution in the system, there is one </a:t>
            </a:r>
            <a:r>
              <a:rPr lang="en-US" b="1" dirty="0" err="1"/>
              <a:t>Jobtracker</a:t>
            </a:r>
            <a:r>
              <a:rPr lang="en-US" b="1" dirty="0"/>
              <a:t> </a:t>
            </a:r>
            <a:r>
              <a:rPr lang="en-US" dirty="0"/>
              <a:t>that resides on </a:t>
            </a:r>
            <a:r>
              <a:rPr lang="en-US" b="1" dirty="0" err="1"/>
              <a:t>Namenode</a:t>
            </a:r>
            <a:r>
              <a:rPr lang="en-US" b="1" dirty="0"/>
              <a:t> </a:t>
            </a:r>
            <a:r>
              <a:rPr lang="en-US" dirty="0"/>
              <a:t>and there are </a:t>
            </a:r>
            <a:r>
              <a:rPr lang="en-US" b="1" dirty="0"/>
              <a:t>multiple </a:t>
            </a:r>
            <a:r>
              <a:rPr lang="en-US" b="1" dirty="0" err="1"/>
              <a:t>tasktrackers</a:t>
            </a:r>
            <a:r>
              <a:rPr lang="en-US" b="1" dirty="0"/>
              <a:t> </a:t>
            </a:r>
            <a:r>
              <a:rPr lang="en-US" dirty="0"/>
              <a:t>which reside on </a:t>
            </a:r>
            <a:r>
              <a:rPr lang="en-US" b="1" dirty="0" err="1"/>
              <a:t>Datanode</a:t>
            </a:r>
            <a:r>
              <a:rPr lang="en-US" dirty="0"/>
              <a:t>.</a:t>
            </a:r>
            <a:endParaRPr lang="en-IN" dirty="0"/>
          </a:p>
        </p:txBody>
      </p:sp>
    </p:spTree>
    <p:extLst>
      <p:ext uri="{BB962C8B-B14F-4D97-AF65-F5344CB8AC3E}">
        <p14:creationId xmlns:p14="http://schemas.microsoft.com/office/powerpoint/2010/main" val="31718592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1E8EC-57FF-010F-FDE4-784A6C26740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477640B-BDA9-94F6-C924-2BD3BC06B78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A025C1E-4E0F-5C97-B4CB-5F9C724BAE5A}"/>
              </a:ext>
            </a:extLst>
          </p:cNvPr>
          <p:cNvPicPr>
            <a:picLocks noChangeAspect="1"/>
          </p:cNvPicPr>
          <p:nvPr/>
        </p:nvPicPr>
        <p:blipFill>
          <a:blip r:embed="rId3"/>
          <a:stretch>
            <a:fillRect/>
          </a:stretch>
        </p:blipFill>
        <p:spPr>
          <a:xfrm>
            <a:off x="1818968" y="214365"/>
            <a:ext cx="8691715" cy="6278510"/>
          </a:xfrm>
          <a:prstGeom prst="rect">
            <a:avLst/>
          </a:prstGeom>
        </p:spPr>
      </p:pic>
    </p:spTree>
    <p:extLst>
      <p:ext uri="{BB962C8B-B14F-4D97-AF65-F5344CB8AC3E}">
        <p14:creationId xmlns:p14="http://schemas.microsoft.com/office/powerpoint/2010/main" val="20943668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ED4FD-1A37-7C66-693F-ECFACECAD53D}"/>
              </a:ext>
            </a:extLst>
          </p:cNvPr>
          <p:cNvSpPr>
            <a:spLocks noGrp="1"/>
          </p:cNvSpPr>
          <p:nvPr>
            <p:ph type="title"/>
          </p:nvPr>
        </p:nvSpPr>
        <p:spPr>
          <a:xfrm>
            <a:off x="838200" y="365125"/>
            <a:ext cx="10515600" cy="716423"/>
          </a:xfrm>
        </p:spPr>
        <p:txBody>
          <a:bodyPr/>
          <a:lstStyle/>
          <a:p>
            <a:r>
              <a:rPr lang="en-IN" dirty="0"/>
              <a:t>Flow from </a:t>
            </a:r>
            <a:r>
              <a:rPr lang="en-US" dirty="0" err="1"/>
              <a:t>jobtracker</a:t>
            </a:r>
            <a:r>
              <a:rPr lang="en-IN" dirty="0"/>
              <a:t> to </a:t>
            </a:r>
            <a:r>
              <a:rPr lang="en-US" dirty="0" err="1"/>
              <a:t>Tasktracker</a:t>
            </a:r>
            <a:endParaRPr lang="en-IN" dirty="0"/>
          </a:p>
        </p:txBody>
      </p:sp>
      <p:sp>
        <p:nvSpPr>
          <p:cNvPr id="3" name="Content Placeholder 2">
            <a:extLst>
              <a:ext uri="{FF2B5EF4-FFF2-40B4-BE49-F238E27FC236}">
                <a16:creationId xmlns:a16="http://schemas.microsoft.com/office/drawing/2014/main" id="{EAE16785-4C8E-36A8-A4B3-24BA444A9102}"/>
              </a:ext>
            </a:extLst>
          </p:cNvPr>
          <p:cNvSpPr>
            <a:spLocks noGrp="1"/>
          </p:cNvSpPr>
          <p:nvPr>
            <p:ph idx="1"/>
          </p:nvPr>
        </p:nvSpPr>
        <p:spPr>
          <a:xfrm>
            <a:off x="838200" y="1253330"/>
            <a:ext cx="10515600" cy="5373611"/>
          </a:xfrm>
        </p:spPr>
        <p:txBody>
          <a:bodyPr>
            <a:normAutofit lnSpcReduction="10000"/>
          </a:bodyPr>
          <a:lstStyle/>
          <a:p>
            <a:pPr algn="just"/>
            <a:r>
              <a:rPr lang="en-US" dirty="0"/>
              <a:t>A job is divided into multiple tasks which are then run onto multiple data nodes in a cluster.</a:t>
            </a:r>
          </a:p>
          <a:p>
            <a:pPr algn="just"/>
            <a:r>
              <a:rPr lang="en-US" dirty="0"/>
              <a:t>It is the responsibility of </a:t>
            </a:r>
            <a:r>
              <a:rPr lang="en-US" dirty="0" err="1"/>
              <a:t>jobtracker</a:t>
            </a:r>
            <a:r>
              <a:rPr lang="en-US" dirty="0"/>
              <a:t> to coordinate the activity by scheduling tasks to run on different data nodes.</a:t>
            </a:r>
          </a:p>
          <a:p>
            <a:pPr algn="just"/>
            <a:r>
              <a:rPr lang="en-US" dirty="0"/>
              <a:t>Execution of individual task is then look after by </a:t>
            </a:r>
            <a:r>
              <a:rPr lang="en-US" dirty="0" err="1"/>
              <a:t>tasktracker</a:t>
            </a:r>
            <a:r>
              <a:rPr lang="en-US" dirty="0"/>
              <a:t>, which resides on every data node executing part of the job.</a:t>
            </a:r>
          </a:p>
          <a:p>
            <a:pPr algn="just"/>
            <a:r>
              <a:rPr lang="en-US" dirty="0" err="1"/>
              <a:t>Tasktracker's</a:t>
            </a:r>
            <a:r>
              <a:rPr lang="en-US" dirty="0"/>
              <a:t> responsibility is to send the progress report to the </a:t>
            </a:r>
            <a:r>
              <a:rPr lang="en-US" dirty="0" err="1"/>
              <a:t>jobtracker</a:t>
            </a:r>
            <a:r>
              <a:rPr lang="en-US" dirty="0"/>
              <a:t>.</a:t>
            </a:r>
          </a:p>
          <a:p>
            <a:pPr algn="just"/>
            <a:r>
              <a:rPr lang="en-US" dirty="0"/>
              <a:t>In addition, </a:t>
            </a:r>
            <a:r>
              <a:rPr lang="en-US" dirty="0" err="1"/>
              <a:t>tasktracker</a:t>
            </a:r>
            <a:r>
              <a:rPr lang="en-US" dirty="0"/>
              <a:t> periodically sends 'heartbeat' signal to the </a:t>
            </a:r>
            <a:r>
              <a:rPr lang="en-US" dirty="0" err="1"/>
              <a:t>Jobtracker</a:t>
            </a:r>
            <a:r>
              <a:rPr lang="en-US" dirty="0"/>
              <a:t> so as to notify him of current state of the system.</a:t>
            </a:r>
          </a:p>
          <a:p>
            <a:pPr algn="just"/>
            <a:r>
              <a:rPr lang="en-US" dirty="0"/>
              <a:t>Thus </a:t>
            </a:r>
            <a:r>
              <a:rPr lang="en-US" dirty="0" err="1"/>
              <a:t>jobtracker</a:t>
            </a:r>
            <a:r>
              <a:rPr lang="en-US" dirty="0"/>
              <a:t> keeps track of overall progress of each job. In the event of task failure, the </a:t>
            </a:r>
            <a:r>
              <a:rPr lang="en-US" dirty="0" err="1"/>
              <a:t>jobtracker</a:t>
            </a:r>
            <a:r>
              <a:rPr lang="en-US" dirty="0"/>
              <a:t> can reschedule it on a different </a:t>
            </a:r>
            <a:r>
              <a:rPr lang="en-US" dirty="0" err="1"/>
              <a:t>tasktracker</a:t>
            </a:r>
            <a:r>
              <a:rPr lang="en-US" dirty="0"/>
              <a:t>.</a:t>
            </a:r>
            <a:endParaRPr lang="en-IN" dirty="0"/>
          </a:p>
        </p:txBody>
      </p:sp>
    </p:spTree>
    <p:extLst>
      <p:ext uri="{BB962C8B-B14F-4D97-AF65-F5344CB8AC3E}">
        <p14:creationId xmlns:p14="http://schemas.microsoft.com/office/powerpoint/2010/main" val="1612228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B6F14-8A40-35E3-7A01-23F40A5E3204}"/>
              </a:ext>
            </a:extLst>
          </p:cNvPr>
          <p:cNvSpPr>
            <a:spLocks noGrp="1"/>
          </p:cNvSpPr>
          <p:nvPr>
            <p:ph type="title"/>
          </p:nvPr>
        </p:nvSpPr>
        <p:spPr>
          <a:xfrm>
            <a:off x="838200" y="365125"/>
            <a:ext cx="10515600" cy="745920"/>
          </a:xfrm>
        </p:spPr>
        <p:txBody>
          <a:bodyPr>
            <a:normAutofit/>
          </a:bodyPr>
          <a:lstStyle/>
          <a:p>
            <a:r>
              <a:rPr lang="en-IN" dirty="0"/>
              <a:t>Example</a:t>
            </a:r>
          </a:p>
        </p:txBody>
      </p:sp>
      <p:sp>
        <p:nvSpPr>
          <p:cNvPr id="3" name="Content Placeholder 2">
            <a:extLst>
              <a:ext uri="{FF2B5EF4-FFF2-40B4-BE49-F238E27FC236}">
                <a16:creationId xmlns:a16="http://schemas.microsoft.com/office/drawing/2014/main" id="{3CC5EBEF-A261-CC1B-434C-D9FCCBFCA7ED}"/>
              </a:ext>
            </a:extLst>
          </p:cNvPr>
          <p:cNvSpPr>
            <a:spLocks noGrp="1"/>
          </p:cNvSpPr>
          <p:nvPr>
            <p:ph idx="1"/>
          </p:nvPr>
        </p:nvSpPr>
        <p:spPr>
          <a:xfrm>
            <a:off x="838200" y="1219199"/>
            <a:ext cx="10515600" cy="5427407"/>
          </a:xfrm>
        </p:spPr>
        <p:txBody>
          <a:bodyPr>
            <a:normAutofit fontScale="92500" lnSpcReduction="10000"/>
          </a:bodyPr>
          <a:lstStyle/>
          <a:p>
            <a:r>
              <a:rPr lang="en-US" dirty="0"/>
              <a:t>The input to our map phase is the raw NCDC data. </a:t>
            </a:r>
          </a:p>
          <a:p>
            <a:r>
              <a:rPr lang="en-US" dirty="0"/>
              <a:t>We choose a text input format that gives us each line in the dataset as a text value.</a:t>
            </a:r>
          </a:p>
          <a:p>
            <a:r>
              <a:rPr lang="en-US" dirty="0"/>
              <a:t>The key is the offset of the beginning of the line from the beginning of the file, but as we have no need for this, we ignore it.</a:t>
            </a:r>
          </a:p>
          <a:p>
            <a:r>
              <a:rPr lang="en-US" dirty="0"/>
              <a:t>Our map function is simple. We pull out the year and the air temperature, since these are the only fields we are interested in.</a:t>
            </a:r>
          </a:p>
          <a:p>
            <a:r>
              <a:rPr lang="en-US" dirty="0"/>
              <a:t> In this case, the map function is just a data preparation phase.</a:t>
            </a:r>
          </a:p>
          <a:p>
            <a:r>
              <a:rPr lang="en-US" dirty="0" err="1"/>
              <a:t>i.e</a:t>
            </a:r>
            <a:r>
              <a:rPr lang="en-US" dirty="0"/>
              <a:t> setting up the data in such a way that the reducer function can do its work on it:</a:t>
            </a:r>
          </a:p>
          <a:p>
            <a:r>
              <a:rPr lang="en-US" dirty="0"/>
              <a:t>Then finding the maximum temperature for each year. </a:t>
            </a:r>
          </a:p>
          <a:p>
            <a:r>
              <a:rPr lang="en-US" dirty="0"/>
              <a:t>The map function is also a good place to drop bad records: here we filter out temperatures that are missing, suspect, or erroneous.</a:t>
            </a:r>
            <a:endParaRPr lang="en-IN" dirty="0"/>
          </a:p>
        </p:txBody>
      </p:sp>
    </p:spTree>
    <p:extLst>
      <p:ext uri="{BB962C8B-B14F-4D97-AF65-F5344CB8AC3E}">
        <p14:creationId xmlns:p14="http://schemas.microsoft.com/office/powerpoint/2010/main" val="3921085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4465C-4CAE-A2EC-3D72-A138722201CF}"/>
              </a:ext>
            </a:extLst>
          </p:cNvPr>
          <p:cNvSpPr>
            <a:spLocks noGrp="1"/>
          </p:cNvSpPr>
          <p:nvPr>
            <p:ph type="title"/>
          </p:nvPr>
        </p:nvSpPr>
        <p:spPr>
          <a:xfrm>
            <a:off x="838200" y="70157"/>
            <a:ext cx="10515600" cy="637765"/>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13C7DB67-6C21-E45F-E394-5BFCE55397A8}"/>
              </a:ext>
            </a:extLst>
          </p:cNvPr>
          <p:cNvSpPr>
            <a:spLocks noGrp="1"/>
          </p:cNvSpPr>
          <p:nvPr>
            <p:ph idx="1"/>
          </p:nvPr>
        </p:nvSpPr>
        <p:spPr>
          <a:xfrm>
            <a:off x="838200" y="517017"/>
            <a:ext cx="10515600" cy="4021392"/>
          </a:xfrm>
        </p:spPr>
        <p:txBody>
          <a:bodyPr/>
          <a:lstStyle/>
          <a:p>
            <a:r>
              <a:rPr lang="en-US" sz="1800" b="0" i="0" u="none" strike="noStrike" baseline="0" dirty="0">
                <a:solidFill>
                  <a:srgbClr val="000000"/>
                </a:solidFill>
                <a:latin typeface="Times New Roman" panose="02020603050405020304" pitchFamily="18" charset="0"/>
              </a:rPr>
              <a:t>To visualize the way the map works, consider the following sample lines of input data (some unused columns have been dropped to fit the page, indicated by ellipses): </a:t>
            </a: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endParaRPr lang="en-US" sz="180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These lines are presented to the map function as the key-value pairs: </a:t>
            </a:r>
            <a:endParaRPr lang="en-IN" dirty="0"/>
          </a:p>
        </p:txBody>
      </p:sp>
      <p:pic>
        <p:nvPicPr>
          <p:cNvPr id="5" name="Picture 4">
            <a:extLst>
              <a:ext uri="{FF2B5EF4-FFF2-40B4-BE49-F238E27FC236}">
                <a16:creationId xmlns:a16="http://schemas.microsoft.com/office/drawing/2014/main" id="{45BDD12B-664A-3C9D-3723-9AAAFD892958}"/>
              </a:ext>
            </a:extLst>
          </p:cNvPr>
          <p:cNvPicPr>
            <a:picLocks noChangeAspect="1"/>
          </p:cNvPicPr>
          <p:nvPr/>
        </p:nvPicPr>
        <p:blipFill>
          <a:blip r:embed="rId2"/>
          <a:stretch>
            <a:fillRect/>
          </a:stretch>
        </p:blipFill>
        <p:spPr>
          <a:xfrm>
            <a:off x="1130710" y="1071618"/>
            <a:ext cx="7592580" cy="2642516"/>
          </a:xfrm>
          <a:prstGeom prst="rect">
            <a:avLst/>
          </a:prstGeom>
        </p:spPr>
      </p:pic>
      <p:pic>
        <p:nvPicPr>
          <p:cNvPr id="7" name="Picture 6">
            <a:extLst>
              <a:ext uri="{FF2B5EF4-FFF2-40B4-BE49-F238E27FC236}">
                <a16:creationId xmlns:a16="http://schemas.microsoft.com/office/drawing/2014/main" id="{B636247D-ACE0-E701-3C8D-379F875143A2}"/>
              </a:ext>
            </a:extLst>
          </p:cNvPr>
          <p:cNvPicPr>
            <a:picLocks noChangeAspect="1"/>
          </p:cNvPicPr>
          <p:nvPr/>
        </p:nvPicPr>
        <p:blipFill>
          <a:blip r:embed="rId3"/>
          <a:stretch>
            <a:fillRect/>
          </a:stretch>
        </p:blipFill>
        <p:spPr>
          <a:xfrm>
            <a:off x="1130710" y="4177694"/>
            <a:ext cx="7892559" cy="2642516"/>
          </a:xfrm>
          <a:prstGeom prst="rect">
            <a:avLst/>
          </a:prstGeom>
        </p:spPr>
      </p:pic>
    </p:spTree>
    <p:extLst>
      <p:ext uri="{BB962C8B-B14F-4D97-AF65-F5344CB8AC3E}">
        <p14:creationId xmlns:p14="http://schemas.microsoft.com/office/powerpoint/2010/main" val="33923786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9F3D3-EEA3-9DC6-B679-28854D50EB20}"/>
              </a:ext>
            </a:extLst>
          </p:cNvPr>
          <p:cNvSpPr>
            <a:spLocks noGrp="1"/>
          </p:cNvSpPr>
          <p:nvPr>
            <p:ph type="title"/>
          </p:nvPr>
        </p:nvSpPr>
        <p:spPr>
          <a:xfrm>
            <a:off x="838200" y="147484"/>
            <a:ext cx="10515600" cy="533553"/>
          </a:xfrm>
        </p:spPr>
        <p:txBody>
          <a:bodyPr>
            <a:normAutofit fontScale="90000"/>
          </a:bodyPr>
          <a:lstStyle/>
          <a:p>
            <a:r>
              <a:rPr lang="en-IN"/>
              <a:t>Cont…</a:t>
            </a:r>
            <a:endParaRPr lang="en-IN" dirty="0"/>
          </a:p>
        </p:txBody>
      </p:sp>
      <p:sp>
        <p:nvSpPr>
          <p:cNvPr id="3" name="Content Placeholder 2">
            <a:extLst>
              <a:ext uri="{FF2B5EF4-FFF2-40B4-BE49-F238E27FC236}">
                <a16:creationId xmlns:a16="http://schemas.microsoft.com/office/drawing/2014/main" id="{3C4F1457-F618-60FF-79FC-FADB601C7FF0}"/>
              </a:ext>
            </a:extLst>
          </p:cNvPr>
          <p:cNvSpPr>
            <a:spLocks noGrp="1"/>
          </p:cNvSpPr>
          <p:nvPr>
            <p:ph idx="1"/>
          </p:nvPr>
        </p:nvSpPr>
        <p:spPr>
          <a:xfrm>
            <a:off x="838200" y="681036"/>
            <a:ext cx="10515600" cy="5945905"/>
          </a:xfrm>
        </p:spPr>
        <p:txBody>
          <a:bodyPr>
            <a:normAutofit/>
          </a:bodyPr>
          <a:lstStyle/>
          <a:p>
            <a:pPr algn="just"/>
            <a:r>
              <a:rPr lang="en-US" sz="2400" dirty="0"/>
              <a:t>The keys are the line offsets within the file, which we ignore in our map function. The map function merely extracts the year and the air temperature (indicated in bold text), and emits them as its output (the temperature values have been interpreted as integers):</a:t>
            </a:r>
            <a:endParaRPr lang="en-IN" sz="2400" dirty="0"/>
          </a:p>
        </p:txBody>
      </p:sp>
      <p:pic>
        <p:nvPicPr>
          <p:cNvPr id="5" name="Picture 4">
            <a:extLst>
              <a:ext uri="{FF2B5EF4-FFF2-40B4-BE49-F238E27FC236}">
                <a16:creationId xmlns:a16="http://schemas.microsoft.com/office/drawing/2014/main" id="{A35EB442-41CF-BE5D-C704-ED5DC18D3813}"/>
              </a:ext>
            </a:extLst>
          </p:cNvPr>
          <p:cNvPicPr>
            <a:picLocks noChangeAspect="1"/>
          </p:cNvPicPr>
          <p:nvPr/>
        </p:nvPicPr>
        <p:blipFill>
          <a:blip r:embed="rId2"/>
          <a:stretch>
            <a:fillRect/>
          </a:stretch>
        </p:blipFill>
        <p:spPr>
          <a:xfrm>
            <a:off x="5771536" y="1780919"/>
            <a:ext cx="2298117" cy="3106714"/>
          </a:xfrm>
          <a:prstGeom prst="rect">
            <a:avLst/>
          </a:prstGeom>
        </p:spPr>
      </p:pic>
      <p:sp>
        <p:nvSpPr>
          <p:cNvPr id="7" name="TextBox 6">
            <a:extLst>
              <a:ext uri="{FF2B5EF4-FFF2-40B4-BE49-F238E27FC236}">
                <a16:creationId xmlns:a16="http://schemas.microsoft.com/office/drawing/2014/main" id="{29FCA367-228C-3DF7-AFBA-9C9DCA9407D7}"/>
              </a:ext>
            </a:extLst>
          </p:cNvPr>
          <p:cNvSpPr txBox="1"/>
          <p:nvPr/>
        </p:nvSpPr>
        <p:spPr>
          <a:xfrm>
            <a:off x="980595" y="4787186"/>
            <a:ext cx="7730786" cy="1200329"/>
          </a:xfrm>
          <a:prstGeom prst="rect">
            <a:avLst/>
          </a:prstGeom>
          <a:noFill/>
        </p:spPr>
        <p:txBody>
          <a:bodyPr wrap="square">
            <a:spAutoFit/>
          </a:bodyPr>
          <a:lstStyle/>
          <a:p>
            <a:pPr algn="just"/>
            <a:r>
              <a:rPr lang="en-US" sz="1800" b="0" i="0" u="none" strike="noStrike" baseline="0" dirty="0">
                <a:solidFill>
                  <a:srgbClr val="000000"/>
                </a:solidFill>
                <a:latin typeface="Times New Roman" panose="02020603050405020304" pitchFamily="18" charset="0"/>
              </a:rPr>
              <a:t>The output from the map function is processed by the MapReduce framework before being sent to the reduce function. This processing sorts and groups the key-value pairs by key. So, continuing the example, our reduce function sees the following input: </a:t>
            </a:r>
            <a:endParaRPr lang="en-IN" dirty="0"/>
          </a:p>
        </p:txBody>
      </p:sp>
      <p:pic>
        <p:nvPicPr>
          <p:cNvPr id="9" name="Picture 8">
            <a:extLst>
              <a:ext uri="{FF2B5EF4-FFF2-40B4-BE49-F238E27FC236}">
                <a16:creationId xmlns:a16="http://schemas.microsoft.com/office/drawing/2014/main" id="{5FFCACAB-3CC1-4C23-0234-90B71C9CB104}"/>
              </a:ext>
            </a:extLst>
          </p:cNvPr>
          <p:cNvPicPr>
            <a:picLocks noChangeAspect="1"/>
          </p:cNvPicPr>
          <p:nvPr/>
        </p:nvPicPr>
        <p:blipFill>
          <a:blip r:embed="rId3"/>
          <a:stretch>
            <a:fillRect/>
          </a:stretch>
        </p:blipFill>
        <p:spPr>
          <a:xfrm>
            <a:off x="9254509" y="4787186"/>
            <a:ext cx="2703262" cy="1200329"/>
          </a:xfrm>
          <a:prstGeom prst="rect">
            <a:avLst/>
          </a:prstGeom>
        </p:spPr>
      </p:pic>
    </p:spTree>
    <p:extLst>
      <p:ext uri="{BB962C8B-B14F-4D97-AF65-F5344CB8AC3E}">
        <p14:creationId xmlns:p14="http://schemas.microsoft.com/office/powerpoint/2010/main" val="31082075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23DD8-21E8-978F-387E-F5CDAB4A1497}"/>
              </a:ext>
            </a:extLst>
          </p:cNvPr>
          <p:cNvSpPr>
            <a:spLocks noGrp="1"/>
          </p:cNvSpPr>
          <p:nvPr>
            <p:ph type="title"/>
          </p:nvPr>
        </p:nvSpPr>
        <p:spPr>
          <a:xfrm>
            <a:off x="838200" y="365125"/>
            <a:ext cx="10515600" cy="627933"/>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96C63702-0CE1-0BA4-FFDE-26D2B37413B6}"/>
              </a:ext>
            </a:extLst>
          </p:cNvPr>
          <p:cNvSpPr>
            <a:spLocks noGrp="1"/>
          </p:cNvSpPr>
          <p:nvPr>
            <p:ph idx="1"/>
          </p:nvPr>
        </p:nvSpPr>
        <p:spPr>
          <a:xfrm>
            <a:off x="838200" y="884903"/>
            <a:ext cx="10515600" cy="5292060"/>
          </a:xfrm>
        </p:spPr>
        <p:txBody>
          <a:bodyPr/>
          <a:lstStyle/>
          <a:p>
            <a:r>
              <a:rPr lang="en-US" sz="1800" b="0" i="0" u="none" strike="noStrike" baseline="0" dirty="0">
                <a:solidFill>
                  <a:srgbClr val="000000"/>
                </a:solidFill>
                <a:latin typeface="Times New Roman" panose="02020603050405020304" pitchFamily="18" charset="0"/>
              </a:rPr>
              <a:t>Each year appears with a list of all its air temperature readings. All the reduce function has to do now is iterate through the list and pick up the maximum reading: </a:t>
            </a:r>
          </a:p>
          <a:p>
            <a:endParaRPr lang="en-IN" dirty="0"/>
          </a:p>
          <a:p>
            <a:endParaRPr lang="en-IN" dirty="0"/>
          </a:p>
          <a:p>
            <a:r>
              <a:rPr lang="en-US" sz="1800" b="0" i="0" u="none" strike="noStrike" baseline="0" dirty="0">
                <a:solidFill>
                  <a:srgbClr val="000000"/>
                </a:solidFill>
                <a:latin typeface="Times New Roman" panose="02020603050405020304" pitchFamily="18" charset="0"/>
              </a:rPr>
              <a:t>This is the final output: the maximum global temperature recorded in each year. </a:t>
            </a:r>
          </a:p>
          <a:p>
            <a:r>
              <a:rPr lang="en-US" sz="1800" b="0" i="0" u="none" strike="noStrike" baseline="0" dirty="0">
                <a:solidFill>
                  <a:srgbClr val="000000"/>
                </a:solidFill>
                <a:latin typeface="Times New Roman" panose="02020603050405020304" pitchFamily="18" charset="0"/>
              </a:rPr>
              <a:t>The whole data flow is illustrated in </a:t>
            </a:r>
            <a:r>
              <a:rPr lang="en-US" sz="1800" dirty="0">
                <a:solidFill>
                  <a:srgbClr val="000000"/>
                </a:solidFill>
                <a:latin typeface="Times New Roman" panose="02020603050405020304" pitchFamily="18" charset="0"/>
              </a:rPr>
              <a:t>below diagram:</a:t>
            </a:r>
            <a:endParaRPr lang="en-IN" dirty="0"/>
          </a:p>
        </p:txBody>
      </p:sp>
      <p:pic>
        <p:nvPicPr>
          <p:cNvPr id="5" name="Picture 4">
            <a:extLst>
              <a:ext uri="{FF2B5EF4-FFF2-40B4-BE49-F238E27FC236}">
                <a16:creationId xmlns:a16="http://schemas.microsoft.com/office/drawing/2014/main" id="{63A35B51-35FF-E677-65F2-33E2AF4F852F}"/>
              </a:ext>
            </a:extLst>
          </p:cNvPr>
          <p:cNvPicPr>
            <a:picLocks noChangeAspect="1"/>
          </p:cNvPicPr>
          <p:nvPr/>
        </p:nvPicPr>
        <p:blipFill>
          <a:blip r:embed="rId2"/>
          <a:stretch>
            <a:fillRect/>
          </a:stretch>
        </p:blipFill>
        <p:spPr>
          <a:xfrm>
            <a:off x="6096000" y="1325382"/>
            <a:ext cx="2064774" cy="1152348"/>
          </a:xfrm>
          <a:prstGeom prst="rect">
            <a:avLst/>
          </a:prstGeom>
        </p:spPr>
      </p:pic>
      <p:pic>
        <p:nvPicPr>
          <p:cNvPr id="7" name="Picture 6">
            <a:extLst>
              <a:ext uri="{FF2B5EF4-FFF2-40B4-BE49-F238E27FC236}">
                <a16:creationId xmlns:a16="http://schemas.microsoft.com/office/drawing/2014/main" id="{8762899E-94FD-B82F-8741-8E3BDD81A6B5}"/>
              </a:ext>
            </a:extLst>
          </p:cNvPr>
          <p:cNvPicPr>
            <a:picLocks noChangeAspect="1"/>
          </p:cNvPicPr>
          <p:nvPr/>
        </p:nvPicPr>
        <p:blipFill>
          <a:blip r:embed="rId3"/>
          <a:stretch>
            <a:fillRect/>
          </a:stretch>
        </p:blipFill>
        <p:spPr>
          <a:xfrm>
            <a:off x="1217260" y="3428999"/>
            <a:ext cx="10974740" cy="2837888"/>
          </a:xfrm>
          <a:prstGeom prst="rect">
            <a:avLst/>
          </a:prstGeom>
        </p:spPr>
      </p:pic>
    </p:spTree>
    <p:extLst>
      <p:ext uri="{BB962C8B-B14F-4D97-AF65-F5344CB8AC3E}">
        <p14:creationId xmlns:p14="http://schemas.microsoft.com/office/powerpoint/2010/main" val="2425666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1629E-2D14-4590-8B2F-A4B13661C4CA}"/>
              </a:ext>
            </a:extLst>
          </p:cNvPr>
          <p:cNvSpPr>
            <a:spLocks noGrp="1"/>
          </p:cNvSpPr>
          <p:nvPr>
            <p:ph type="title"/>
          </p:nvPr>
        </p:nvSpPr>
        <p:spPr>
          <a:xfrm>
            <a:off x="838200" y="0"/>
            <a:ext cx="10515600" cy="657430"/>
          </a:xfrm>
        </p:spPr>
        <p:txBody>
          <a:bodyPr>
            <a:normAutofit fontScale="90000"/>
          </a:bodyPr>
          <a:lstStyle/>
          <a:p>
            <a:r>
              <a:rPr lang="en-IN" dirty="0">
                <a:latin typeface="Times New Roman" panose="02020603050405020304" pitchFamily="18" charset="0"/>
              </a:rPr>
              <a:t>P</a:t>
            </a:r>
            <a:r>
              <a:rPr lang="en-IN" sz="4400" b="0" i="0" u="none" strike="noStrike" baseline="0" dirty="0">
                <a:latin typeface="Times New Roman" panose="02020603050405020304" pitchFamily="18" charset="0"/>
              </a:rPr>
              <a:t>artitioning and Combining</a:t>
            </a:r>
            <a:endParaRPr lang="en-IN" dirty="0"/>
          </a:p>
        </p:txBody>
      </p:sp>
      <p:sp>
        <p:nvSpPr>
          <p:cNvPr id="3" name="Content Placeholder 2">
            <a:extLst>
              <a:ext uri="{FF2B5EF4-FFF2-40B4-BE49-F238E27FC236}">
                <a16:creationId xmlns:a16="http://schemas.microsoft.com/office/drawing/2014/main" id="{DDB7CC6B-2BEC-0AE5-D085-7A4B91B23DB5}"/>
              </a:ext>
            </a:extLst>
          </p:cNvPr>
          <p:cNvSpPr>
            <a:spLocks noGrp="1"/>
          </p:cNvSpPr>
          <p:nvPr>
            <p:ph idx="1"/>
          </p:nvPr>
        </p:nvSpPr>
        <p:spPr>
          <a:xfrm>
            <a:off x="621890" y="557541"/>
            <a:ext cx="10515600" cy="1887792"/>
          </a:xfrm>
        </p:spPr>
        <p:txBody>
          <a:bodyPr/>
          <a:lstStyle/>
          <a:p>
            <a:r>
              <a:rPr lang="en-US" sz="1800" b="0" i="0" u="none" strike="noStrike" baseline="0" dirty="0">
                <a:latin typeface="Times New Roman" panose="02020603050405020304" pitchFamily="18" charset="0"/>
                <a:cs typeface="Times New Roman" panose="02020603050405020304" pitchFamily="18" charset="0"/>
              </a:rPr>
              <a:t>Let’s assume an example of customers and orders. </a:t>
            </a:r>
            <a:r>
              <a:rPr lang="en-US" sz="1800" dirty="0">
                <a:latin typeface="Times New Roman" panose="02020603050405020304" pitchFamily="18" charset="0"/>
                <a:cs typeface="Times New Roman" panose="02020603050405020304" pitchFamily="18" charset="0"/>
              </a:rPr>
              <a:t>Choose</a:t>
            </a:r>
            <a:r>
              <a:rPr lang="en-US" sz="1800" b="0" i="0" u="none" strike="noStrike" baseline="0" dirty="0">
                <a:latin typeface="Times New Roman" panose="02020603050405020304" pitchFamily="18" charset="0"/>
                <a:cs typeface="Times New Roman" panose="02020603050405020304" pitchFamily="18" charset="0"/>
              </a:rPr>
              <a:t> orders as aggregate, with each order having </a:t>
            </a:r>
            <a:r>
              <a:rPr lang="en-IN" sz="1800" b="0" i="0" u="none" strike="noStrike" baseline="0" dirty="0">
                <a:latin typeface="Times New Roman" panose="02020603050405020304" pitchFamily="18" charset="0"/>
                <a:cs typeface="Times New Roman" panose="02020603050405020304" pitchFamily="18" charset="0"/>
              </a:rPr>
              <a:t>line items.</a:t>
            </a:r>
          </a:p>
          <a:p>
            <a:pPr algn="l"/>
            <a:r>
              <a:rPr lang="en-US" sz="1800" b="0" i="0" u="none" strike="noStrike" baseline="0" dirty="0">
                <a:latin typeface="TimesNewRomanPSMT"/>
              </a:rPr>
              <a:t>Each line item has a product ID, quantity, and the price charged.</a:t>
            </a:r>
            <a:endParaRPr lang="en-IN" sz="1800" dirty="0">
              <a:latin typeface="Times New Roman" panose="02020603050405020304" pitchFamily="18" charset="0"/>
              <a:cs typeface="Times New Roman" panose="02020603050405020304" pitchFamily="18" charset="0"/>
            </a:endParaRPr>
          </a:p>
          <a:p>
            <a:pPr algn="l"/>
            <a:r>
              <a:rPr lang="en-IN" sz="1800" b="0" i="0" u="none" strike="noStrike" baseline="0" dirty="0">
                <a:latin typeface="TimesNewRomanPSMT"/>
              </a:rPr>
              <a:t>This aggregate makes a </a:t>
            </a:r>
            <a:r>
              <a:rPr lang="en-US" sz="1800" b="0" i="0" u="none" strike="noStrike" baseline="0" dirty="0">
                <a:latin typeface="TimesNewRomanPSMT"/>
              </a:rPr>
              <a:t>lot of sense as usually, people want to see the whole order in one access.</a:t>
            </a:r>
          </a:p>
          <a:p>
            <a:pPr algn="l"/>
            <a:r>
              <a:rPr lang="en-US" sz="1800" b="0" i="0" u="none" strike="noStrike" baseline="0" dirty="0">
                <a:latin typeface="TimesNewRomanPSMT"/>
              </a:rPr>
              <a:t>We have lots of orders, so we’ve shared the dataset over many machines.</a:t>
            </a:r>
            <a:endParaRPr lang="en-IN" sz="1800" b="0" i="0" u="none" strike="noStrike" baseline="0" dirty="0">
              <a:latin typeface="Times New Roman" panose="02020603050405020304" pitchFamily="18" charset="0"/>
              <a:cs typeface="Times New Roman" panose="02020603050405020304" pitchFamily="18" charset="0"/>
            </a:endParaRPr>
          </a:p>
          <a:p>
            <a:pPr algn="l"/>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2847CA6-7E4E-B38F-15E5-13CC5E131DDA}"/>
              </a:ext>
            </a:extLst>
          </p:cNvPr>
          <p:cNvPicPr>
            <a:picLocks noChangeAspect="1"/>
          </p:cNvPicPr>
          <p:nvPr/>
        </p:nvPicPr>
        <p:blipFill>
          <a:blip r:embed="rId2"/>
          <a:stretch>
            <a:fillRect/>
          </a:stretch>
        </p:blipFill>
        <p:spPr>
          <a:xfrm>
            <a:off x="1724660" y="2209265"/>
            <a:ext cx="7669161" cy="4407845"/>
          </a:xfrm>
          <a:prstGeom prst="rect">
            <a:avLst/>
          </a:prstGeom>
        </p:spPr>
      </p:pic>
      <p:sp>
        <p:nvSpPr>
          <p:cNvPr id="7" name="TextBox 6">
            <a:extLst>
              <a:ext uri="{FF2B5EF4-FFF2-40B4-BE49-F238E27FC236}">
                <a16:creationId xmlns:a16="http://schemas.microsoft.com/office/drawing/2014/main" id="{68D0E5A8-C73E-BDC2-8E70-F7009EEF89FB}"/>
              </a:ext>
            </a:extLst>
          </p:cNvPr>
          <p:cNvSpPr txBox="1"/>
          <p:nvPr/>
        </p:nvSpPr>
        <p:spPr>
          <a:xfrm>
            <a:off x="1514168" y="6492874"/>
            <a:ext cx="7669161" cy="369332"/>
          </a:xfrm>
          <a:prstGeom prst="rect">
            <a:avLst/>
          </a:prstGeom>
          <a:noFill/>
        </p:spPr>
        <p:txBody>
          <a:bodyPr wrap="square">
            <a:spAutoFit/>
          </a:bodyPr>
          <a:lstStyle/>
          <a:p>
            <a:r>
              <a:rPr lang="en-US" sz="1800" b="1" i="0" u="none" strike="noStrike" baseline="0" dirty="0">
                <a:latin typeface="TimesNewRomanPS-BoldMT"/>
              </a:rPr>
              <a:t>A map function reads records from the database and emits key-value pairs.</a:t>
            </a:r>
            <a:endParaRPr lang="en-IN" dirty="0"/>
          </a:p>
        </p:txBody>
      </p:sp>
    </p:spTree>
    <p:extLst>
      <p:ext uri="{BB962C8B-B14F-4D97-AF65-F5344CB8AC3E}">
        <p14:creationId xmlns:p14="http://schemas.microsoft.com/office/powerpoint/2010/main" val="665517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FE97-C803-9506-0893-662AAD4C8D22}"/>
              </a:ext>
            </a:extLst>
          </p:cNvPr>
          <p:cNvSpPr>
            <a:spLocks noGrp="1"/>
          </p:cNvSpPr>
          <p:nvPr>
            <p:ph type="title"/>
          </p:nvPr>
        </p:nvSpPr>
        <p:spPr>
          <a:xfrm>
            <a:off x="838200" y="335629"/>
            <a:ext cx="10515600" cy="490281"/>
          </a:xfrm>
        </p:spPr>
        <p:txBody>
          <a:bodyPr>
            <a:normAutofit fontScale="90000"/>
          </a:bodyPr>
          <a:lstStyle/>
          <a:p>
            <a:br>
              <a:rPr lang="en-IN" b="1" i="0" dirty="0">
                <a:effectLst/>
                <a:latin typeface="Söhne"/>
              </a:rPr>
            </a:br>
            <a:r>
              <a:rPr lang="en-IN" b="1" i="0" dirty="0">
                <a:effectLst/>
                <a:latin typeface="Söhne"/>
              </a:rPr>
              <a:t>Disadvantages of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977E87F1-AFC0-A60A-9638-A8A136F44E26}"/>
              </a:ext>
            </a:extLst>
          </p:cNvPr>
          <p:cNvSpPr>
            <a:spLocks noGrp="1"/>
          </p:cNvSpPr>
          <p:nvPr>
            <p:ph idx="1"/>
          </p:nvPr>
        </p:nvSpPr>
        <p:spPr>
          <a:xfrm>
            <a:off x="838200" y="825910"/>
            <a:ext cx="10515600" cy="5351053"/>
          </a:xfrm>
        </p:spPr>
        <p:txBody>
          <a:bodyPr/>
          <a:lstStyle/>
          <a:p>
            <a:pPr algn="l">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Consistency</a:t>
            </a:r>
            <a:r>
              <a:rPr lang="en-US" b="0" i="0" dirty="0">
                <a:solidFill>
                  <a:srgbClr val="374151"/>
                </a:solidFill>
                <a:effectLst/>
                <a:latin typeface="Söhne"/>
              </a:rPr>
              <a:t>: Some NoSQL databases may sacrifice ACID (Atomicity, Consistency, Isolation, Durability) properties in favor of performance and scalability, leading to eventual consistency rather than immediate consistency.</a:t>
            </a:r>
          </a:p>
          <a:p>
            <a:pPr algn="just">
              <a:buFont typeface="Arial" panose="020B0604020202020204" pitchFamily="34" charset="0"/>
              <a:buChar char="•"/>
            </a:pPr>
            <a:r>
              <a:rPr lang="en-US" b="1" i="0" dirty="0">
                <a:solidFill>
                  <a:srgbClr val="374151"/>
                </a:solidFill>
                <a:effectLst/>
                <a:latin typeface="Söhne"/>
              </a:rPr>
              <a:t>Complexity</a:t>
            </a:r>
            <a:r>
              <a:rPr lang="en-US" b="0" i="0" dirty="0">
                <a:solidFill>
                  <a:srgbClr val="374151"/>
                </a:solidFill>
                <a:effectLst/>
                <a:latin typeface="Söhne"/>
              </a:rPr>
              <a:t>: Managing and querying data can be more complex due to the lack of a standard query language like SQL. Each NoSQL database has its query method, which can increase the learning curve.</a:t>
            </a:r>
          </a:p>
          <a:p>
            <a:pPr algn="just">
              <a:buFont typeface="Arial" panose="020B0604020202020204" pitchFamily="34" charset="0"/>
              <a:buChar char="•"/>
            </a:pPr>
            <a:r>
              <a:rPr lang="en-US" b="1" i="0" dirty="0">
                <a:solidFill>
                  <a:srgbClr val="374151"/>
                </a:solidFill>
                <a:effectLst/>
                <a:latin typeface="Söhne"/>
              </a:rPr>
              <a:t>Maturity and Tooling</a:t>
            </a:r>
            <a:r>
              <a:rPr lang="en-US" b="0" i="0" dirty="0">
                <a:solidFill>
                  <a:srgbClr val="374151"/>
                </a:solidFill>
                <a:effectLst/>
                <a:latin typeface="Söhne"/>
              </a:rPr>
              <a:t>: Compared to traditional SQL databases, some NoSQL solutions may lack in maturity, comprehensive tooling, and third-party support.</a:t>
            </a:r>
          </a:p>
        </p:txBody>
      </p:sp>
    </p:spTree>
    <p:extLst>
      <p:ext uri="{BB962C8B-B14F-4D97-AF65-F5344CB8AC3E}">
        <p14:creationId xmlns:p14="http://schemas.microsoft.com/office/powerpoint/2010/main" val="29871974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96FCE-E4B2-B056-CC9C-397C571D3AD1}"/>
              </a:ext>
            </a:extLst>
          </p:cNvPr>
          <p:cNvSpPr>
            <a:spLocks noGrp="1"/>
          </p:cNvSpPr>
          <p:nvPr>
            <p:ph type="title"/>
          </p:nvPr>
        </p:nvSpPr>
        <p:spPr>
          <a:xfrm>
            <a:off x="838200" y="365126"/>
            <a:ext cx="10515600" cy="677094"/>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82F66D31-7234-1B16-0D1D-33C7C51804C7}"/>
              </a:ext>
            </a:extLst>
          </p:cNvPr>
          <p:cNvSpPr>
            <a:spLocks noGrp="1"/>
          </p:cNvSpPr>
          <p:nvPr>
            <p:ph idx="1"/>
          </p:nvPr>
        </p:nvSpPr>
        <p:spPr>
          <a:xfrm>
            <a:off x="838200" y="973394"/>
            <a:ext cx="10515600" cy="1750141"/>
          </a:xfrm>
        </p:spPr>
        <p:txBody>
          <a:bodyPr>
            <a:normAutofit lnSpcReduction="10000"/>
          </a:bodyPr>
          <a:lstStyle/>
          <a:p>
            <a:pPr algn="l"/>
            <a:r>
              <a:rPr lang="en-US" sz="1800" b="0" i="0" u="none" strike="noStrike" baseline="0" dirty="0">
                <a:latin typeface="TimesNewRomanPSMT"/>
              </a:rPr>
              <a:t>A map operation only operates on a single record; the reduce function takes multiple map outputs with the same key and combines their values.</a:t>
            </a:r>
          </a:p>
          <a:p>
            <a:pPr algn="l"/>
            <a:r>
              <a:rPr lang="en-US" sz="1800" b="0" i="0" u="none" strike="noStrike" baseline="0" dirty="0">
                <a:latin typeface="TimesNewRomanPSMT"/>
              </a:rPr>
              <a:t>So, a map function might yield 1000 line items from orders for “Database Refactoring”; the reduce function would reduce down to one, with the totals for </a:t>
            </a:r>
            <a:r>
              <a:rPr lang="en-IN" sz="1800" b="0" i="0" u="none" strike="noStrike" baseline="0" dirty="0">
                <a:latin typeface="TimesNewRomanPSMT"/>
              </a:rPr>
              <a:t>the quantity and revenue.</a:t>
            </a:r>
          </a:p>
          <a:p>
            <a:pPr algn="l"/>
            <a:r>
              <a:rPr lang="en-US" sz="1800" b="0" i="0" u="none" strike="noStrike" baseline="0" dirty="0">
                <a:latin typeface="TimesNewRomanPSMT"/>
              </a:rPr>
              <a:t>While the map function is limited to working only on data from a single aggregate, the reduce function can use all values emitted for a single key</a:t>
            </a:r>
            <a:endParaRPr lang="en-IN" dirty="0"/>
          </a:p>
        </p:txBody>
      </p:sp>
      <p:pic>
        <p:nvPicPr>
          <p:cNvPr id="5" name="Picture 4">
            <a:extLst>
              <a:ext uri="{FF2B5EF4-FFF2-40B4-BE49-F238E27FC236}">
                <a16:creationId xmlns:a16="http://schemas.microsoft.com/office/drawing/2014/main" id="{43C740E0-0EA1-342E-6597-44DA6E1BFFE1}"/>
              </a:ext>
            </a:extLst>
          </p:cNvPr>
          <p:cNvPicPr>
            <a:picLocks noChangeAspect="1"/>
          </p:cNvPicPr>
          <p:nvPr/>
        </p:nvPicPr>
        <p:blipFill>
          <a:blip r:embed="rId2"/>
          <a:stretch>
            <a:fillRect/>
          </a:stretch>
        </p:blipFill>
        <p:spPr>
          <a:xfrm>
            <a:off x="1385518" y="2723535"/>
            <a:ext cx="9656108" cy="3276179"/>
          </a:xfrm>
          <a:prstGeom prst="rect">
            <a:avLst/>
          </a:prstGeom>
        </p:spPr>
      </p:pic>
      <p:sp>
        <p:nvSpPr>
          <p:cNvPr id="7" name="TextBox 6">
            <a:extLst>
              <a:ext uri="{FF2B5EF4-FFF2-40B4-BE49-F238E27FC236}">
                <a16:creationId xmlns:a16="http://schemas.microsoft.com/office/drawing/2014/main" id="{0EA32669-4A2E-831C-8A07-8FE1F57F79BC}"/>
              </a:ext>
            </a:extLst>
          </p:cNvPr>
          <p:cNvSpPr txBox="1"/>
          <p:nvPr/>
        </p:nvSpPr>
        <p:spPr>
          <a:xfrm>
            <a:off x="1150374" y="6169708"/>
            <a:ext cx="11415252" cy="646331"/>
          </a:xfrm>
          <a:prstGeom prst="rect">
            <a:avLst/>
          </a:prstGeom>
          <a:noFill/>
        </p:spPr>
        <p:txBody>
          <a:bodyPr wrap="square">
            <a:spAutoFit/>
          </a:bodyPr>
          <a:lstStyle/>
          <a:p>
            <a:pPr algn="l"/>
            <a:r>
              <a:rPr lang="en-US" sz="1800" b="1" i="0" u="none" strike="noStrike" baseline="0" dirty="0">
                <a:latin typeface="TimesNewRomanPS-BoldMT"/>
              </a:rPr>
              <a:t>A reduce function takes several key-value pairs with the same key and aggregates</a:t>
            </a:r>
          </a:p>
          <a:p>
            <a:pPr algn="l"/>
            <a:r>
              <a:rPr lang="en-IN" sz="1800" b="1" i="0" u="none" strike="noStrike" baseline="0" dirty="0">
                <a:latin typeface="TimesNewRomanPS-BoldMT"/>
              </a:rPr>
              <a:t>them into one.</a:t>
            </a:r>
            <a:endParaRPr lang="en-IN" dirty="0"/>
          </a:p>
        </p:txBody>
      </p:sp>
    </p:spTree>
    <p:extLst>
      <p:ext uri="{BB962C8B-B14F-4D97-AF65-F5344CB8AC3E}">
        <p14:creationId xmlns:p14="http://schemas.microsoft.com/office/powerpoint/2010/main" val="8481301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1D280-133A-A615-110F-98BB969B1FB5}"/>
              </a:ext>
            </a:extLst>
          </p:cNvPr>
          <p:cNvSpPr>
            <a:spLocks noGrp="1"/>
          </p:cNvSpPr>
          <p:nvPr>
            <p:ph type="title"/>
          </p:nvPr>
        </p:nvSpPr>
        <p:spPr>
          <a:xfrm>
            <a:off x="838200" y="365125"/>
            <a:ext cx="10515600" cy="490281"/>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BCFA8067-8BCA-5C31-DED6-E45EBCC9AC61}"/>
              </a:ext>
            </a:extLst>
          </p:cNvPr>
          <p:cNvSpPr>
            <a:spLocks noGrp="1"/>
          </p:cNvSpPr>
          <p:nvPr>
            <p:ph idx="1"/>
          </p:nvPr>
        </p:nvSpPr>
        <p:spPr>
          <a:xfrm>
            <a:off x="838200" y="855406"/>
            <a:ext cx="10515600" cy="1474839"/>
          </a:xfrm>
        </p:spPr>
        <p:txBody>
          <a:bodyPr/>
          <a:lstStyle/>
          <a:p>
            <a:r>
              <a:rPr lang="en-IN" sz="1800" b="0" i="0" u="none" strike="noStrike" baseline="0" dirty="0">
                <a:latin typeface="TimesNewRomanPSMT"/>
              </a:rPr>
              <a:t>In the simplest form </a:t>
            </a:r>
            <a:r>
              <a:rPr lang="en-US" sz="1800" b="0" i="0" u="none" strike="noStrike" baseline="0" dirty="0">
                <a:latin typeface="TimesNewRomanPSMT"/>
              </a:rPr>
              <a:t>a map-reduce job has a single reduce function.</a:t>
            </a:r>
          </a:p>
          <a:p>
            <a:pPr algn="l"/>
            <a:r>
              <a:rPr lang="en-IN" sz="1800" b="0" i="0" u="none" strike="noStrike" baseline="0" dirty="0">
                <a:latin typeface="TimesNewRomanPSMT"/>
              </a:rPr>
              <a:t>The outputs </a:t>
            </a:r>
            <a:r>
              <a:rPr lang="en-US" sz="1800" b="0" i="0" u="none" strike="noStrike" baseline="0" dirty="0">
                <a:latin typeface="TimesNewRomanPSMT"/>
              </a:rPr>
              <a:t>from all the map tasks running on the various nodes are concatenated together and sent into the reduce.</a:t>
            </a:r>
          </a:p>
          <a:p>
            <a:pPr algn="l"/>
            <a:r>
              <a:rPr lang="en-US" sz="1800" b="0" i="0" u="none" strike="noStrike" baseline="0" dirty="0">
                <a:latin typeface="TimesNewRomanPSMT"/>
              </a:rPr>
              <a:t>While this will work, there are things we can do to increase the parallelism and reduce the data </a:t>
            </a:r>
            <a:r>
              <a:rPr lang="en-IN" sz="1800" b="0" i="0" u="none" strike="noStrike" baseline="0" dirty="0">
                <a:latin typeface="TimesNewRomanPSMT"/>
              </a:rPr>
              <a:t>transfer.</a:t>
            </a:r>
            <a:endParaRPr lang="en-IN" dirty="0"/>
          </a:p>
        </p:txBody>
      </p:sp>
      <p:pic>
        <p:nvPicPr>
          <p:cNvPr id="5" name="Picture 4">
            <a:extLst>
              <a:ext uri="{FF2B5EF4-FFF2-40B4-BE49-F238E27FC236}">
                <a16:creationId xmlns:a16="http://schemas.microsoft.com/office/drawing/2014/main" id="{B828DE8D-8EAC-A36B-FC80-CB4D9BE097A4}"/>
              </a:ext>
            </a:extLst>
          </p:cNvPr>
          <p:cNvPicPr>
            <a:picLocks noChangeAspect="1"/>
          </p:cNvPicPr>
          <p:nvPr/>
        </p:nvPicPr>
        <p:blipFill>
          <a:blip r:embed="rId2"/>
          <a:stretch>
            <a:fillRect/>
          </a:stretch>
        </p:blipFill>
        <p:spPr>
          <a:xfrm>
            <a:off x="2689745" y="2202426"/>
            <a:ext cx="6051131" cy="4119143"/>
          </a:xfrm>
          <a:prstGeom prst="rect">
            <a:avLst/>
          </a:prstGeom>
        </p:spPr>
      </p:pic>
      <p:sp>
        <p:nvSpPr>
          <p:cNvPr id="7" name="TextBox 6">
            <a:extLst>
              <a:ext uri="{FF2B5EF4-FFF2-40B4-BE49-F238E27FC236}">
                <a16:creationId xmlns:a16="http://schemas.microsoft.com/office/drawing/2014/main" id="{0EA4CE56-B7E7-E448-2048-E9126A9F19C2}"/>
              </a:ext>
            </a:extLst>
          </p:cNvPr>
          <p:cNvSpPr txBox="1"/>
          <p:nvPr/>
        </p:nvSpPr>
        <p:spPr>
          <a:xfrm>
            <a:off x="2594484" y="6400225"/>
            <a:ext cx="7552405" cy="369332"/>
          </a:xfrm>
          <a:prstGeom prst="rect">
            <a:avLst/>
          </a:prstGeom>
          <a:noFill/>
        </p:spPr>
        <p:txBody>
          <a:bodyPr wrap="square">
            <a:spAutoFit/>
          </a:bodyPr>
          <a:lstStyle/>
          <a:p>
            <a:r>
              <a:rPr lang="en-US" sz="1800" b="1" i="0" u="none" strike="noStrike" baseline="0" dirty="0">
                <a:latin typeface="TimesNewRomanPS-BoldMT"/>
              </a:rPr>
              <a:t>Partitioning allows reduce functions to run in parallel on different keys</a:t>
            </a:r>
            <a:endParaRPr lang="en-IN" dirty="0"/>
          </a:p>
        </p:txBody>
      </p:sp>
    </p:spTree>
    <p:extLst>
      <p:ext uri="{BB962C8B-B14F-4D97-AF65-F5344CB8AC3E}">
        <p14:creationId xmlns:p14="http://schemas.microsoft.com/office/powerpoint/2010/main" val="136111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41D41-1545-DB5E-04E3-969A9AAC9428}"/>
              </a:ext>
            </a:extLst>
          </p:cNvPr>
          <p:cNvSpPr>
            <a:spLocks noGrp="1"/>
          </p:cNvSpPr>
          <p:nvPr>
            <p:ph type="title"/>
          </p:nvPr>
        </p:nvSpPr>
        <p:spPr>
          <a:xfrm>
            <a:off x="838200" y="365125"/>
            <a:ext cx="10515600" cy="716423"/>
          </a:xfrm>
        </p:spPr>
        <p:txBody>
          <a:bodyPr/>
          <a:lstStyle/>
          <a:p>
            <a:r>
              <a:rPr lang="en-IN" dirty="0"/>
              <a:t>combinable reducer</a:t>
            </a:r>
          </a:p>
        </p:txBody>
      </p:sp>
      <p:sp>
        <p:nvSpPr>
          <p:cNvPr id="3" name="Content Placeholder 2">
            <a:extLst>
              <a:ext uri="{FF2B5EF4-FFF2-40B4-BE49-F238E27FC236}">
                <a16:creationId xmlns:a16="http://schemas.microsoft.com/office/drawing/2014/main" id="{65336977-2C14-117D-92A0-26FBC514E02F}"/>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5059DAF1-3505-A0AB-DE95-F103C76FB7E6}"/>
              </a:ext>
            </a:extLst>
          </p:cNvPr>
          <p:cNvPicPr>
            <a:picLocks noChangeAspect="1"/>
          </p:cNvPicPr>
          <p:nvPr/>
        </p:nvPicPr>
        <p:blipFill>
          <a:blip r:embed="rId2"/>
          <a:stretch>
            <a:fillRect/>
          </a:stretch>
        </p:blipFill>
        <p:spPr>
          <a:xfrm>
            <a:off x="298481" y="1524000"/>
            <a:ext cx="6212848" cy="3628103"/>
          </a:xfrm>
          <a:prstGeom prst="rect">
            <a:avLst/>
          </a:prstGeom>
        </p:spPr>
      </p:pic>
      <p:pic>
        <p:nvPicPr>
          <p:cNvPr id="7" name="Picture 6">
            <a:extLst>
              <a:ext uri="{FF2B5EF4-FFF2-40B4-BE49-F238E27FC236}">
                <a16:creationId xmlns:a16="http://schemas.microsoft.com/office/drawing/2014/main" id="{FB4A6FB8-F943-3703-0A4C-B199BF6D400F}"/>
              </a:ext>
            </a:extLst>
          </p:cNvPr>
          <p:cNvPicPr>
            <a:picLocks noChangeAspect="1"/>
          </p:cNvPicPr>
          <p:nvPr/>
        </p:nvPicPr>
        <p:blipFill>
          <a:blip r:embed="rId3"/>
          <a:stretch>
            <a:fillRect/>
          </a:stretch>
        </p:blipFill>
        <p:spPr>
          <a:xfrm>
            <a:off x="6511329" y="1945783"/>
            <a:ext cx="5646901" cy="3206320"/>
          </a:xfrm>
          <a:prstGeom prst="rect">
            <a:avLst/>
          </a:prstGeom>
        </p:spPr>
      </p:pic>
      <p:sp>
        <p:nvSpPr>
          <p:cNvPr id="9" name="TextBox 8">
            <a:extLst>
              <a:ext uri="{FF2B5EF4-FFF2-40B4-BE49-F238E27FC236}">
                <a16:creationId xmlns:a16="http://schemas.microsoft.com/office/drawing/2014/main" id="{90E47FB6-E614-C97F-2179-B67DB62112AB}"/>
              </a:ext>
            </a:extLst>
          </p:cNvPr>
          <p:cNvSpPr txBox="1"/>
          <p:nvPr/>
        </p:nvSpPr>
        <p:spPr>
          <a:xfrm>
            <a:off x="298481" y="5249849"/>
            <a:ext cx="5797519" cy="646331"/>
          </a:xfrm>
          <a:prstGeom prst="rect">
            <a:avLst/>
          </a:prstGeom>
          <a:noFill/>
        </p:spPr>
        <p:txBody>
          <a:bodyPr wrap="square">
            <a:spAutoFit/>
          </a:bodyPr>
          <a:lstStyle/>
          <a:p>
            <a:r>
              <a:rPr lang="en-US" sz="1800" b="1" i="0" u="none" strike="noStrike" baseline="0" dirty="0">
                <a:latin typeface="TimesNewRomanPS-BoldMT"/>
              </a:rPr>
              <a:t>Combining reduces data before sending it across the network</a:t>
            </a:r>
            <a:endParaRPr lang="en-IN" dirty="0"/>
          </a:p>
        </p:txBody>
      </p:sp>
      <p:sp>
        <p:nvSpPr>
          <p:cNvPr id="12" name="TextBox 11">
            <a:extLst>
              <a:ext uri="{FF2B5EF4-FFF2-40B4-BE49-F238E27FC236}">
                <a16:creationId xmlns:a16="http://schemas.microsoft.com/office/drawing/2014/main" id="{2468245D-3C4F-79F4-516D-89D128F2E95B}"/>
              </a:ext>
            </a:extLst>
          </p:cNvPr>
          <p:cNvSpPr txBox="1"/>
          <p:nvPr/>
        </p:nvSpPr>
        <p:spPr>
          <a:xfrm>
            <a:off x="6635719" y="4972850"/>
            <a:ext cx="6096000" cy="646331"/>
          </a:xfrm>
          <a:prstGeom prst="rect">
            <a:avLst/>
          </a:prstGeom>
          <a:noFill/>
        </p:spPr>
        <p:txBody>
          <a:bodyPr wrap="square">
            <a:spAutoFit/>
          </a:bodyPr>
          <a:lstStyle/>
          <a:p>
            <a:pPr algn="l"/>
            <a:r>
              <a:rPr lang="en-US" sz="1800" b="1" i="0" u="none" strike="noStrike" baseline="0" dirty="0">
                <a:latin typeface="TimesNewRomanPS-BoldMT"/>
              </a:rPr>
              <a:t>This reduce function, which counts how many unique customers order a particular </a:t>
            </a:r>
            <a:r>
              <a:rPr lang="en-IN" sz="1800" b="1" i="0" u="none" strike="noStrike" baseline="0" dirty="0">
                <a:latin typeface="TimesNewRomanPS-BoldMT"/>
              </a:rPr>
              <a:t>tea, “is not combinable”</a:t>
            </a:r>
            <a:endParaRPr lang="en-IN" dirty="0"/>
          </a:p>
        </p:txBody>
      </p:sp>
    </p:spTree>
    <p:extLst>
      <p:ext uri="{BB962C8B-B14F-4D97-AF65-F5344CB8AC3E}">
        <p14:creationId xmlns:p14="http://schemas.microsoft.com/office/powerpoint/2010/main" val="8018471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EA353-2E17-D65B-AA4E-59CCA24EE868}"/>
              </a:ext>
            </a:extLst>
          </p:cNvPr>
          <p:cNvSpPr>
            <a:spLocks noGrp="1"/>
          </p:cNvSpPr>
          <p:nvPr>
            <p:ph type="title"/>
          </p:nvPr>
        </p:nvSpPr>
        <p:spPr>
          <a:xfrm>
            <a:off x="838200" y="296299"/>
            <a:ext cx="10515600" cy="608269"/>
          </a:xfrm>
        </p:spPr>
        <p:txBody>
          <a:bodyPr>
            <a:normAutofit fontScale="90000"/>
          </a:bodyPr>
          <a:lstStyle/>
          <a:p>
            <a:r>
              <a:rPr lang="en-IN" dirty="0"/>
              <a:t>Composing Map-Reduce Calculations</a:t>
            </a:r>
          </a:p>
        </p:txBody>
      </p:sp>
      <p:sp>
        <p:nvSpPr>
          <p:cNvPr id="3" name="Content Placeholder 2">
            <a:extLst>
              <a:ext uri="{FF2B5EF4-FFF2-40B4-BE49-F238E27FC236}">
                <a16:creationId xmlns:a16="http://schemas.microsoft.com/office/drawing/2014/main" id="{B5E20DA8-A93D-DFD6-EB9C-FEF20C2B294E}"/>
              </a:ext>
            </a:extLst>
          </p:cNvPr>
          <p:cNvSpPr>
            <a:spLocks noGrp="1"/>
          </p:cNvSpPr>
          <p:nvPr>
            <p:ph idx="1"/>
          </p:nvPr>
        </p:nvSpPr>
        <p:spPr>
          <a:xfrm>
            <a:off x="838200" y="835742"/>
            <a:ext cx="10515600" cy="5725959"/>
          </a:xfrm>
        </p:spPr>
        <p:txBody>
          <a:bodyPr/>
          <a:lstStyle/>
          <a:p>
            <a:pPr algn="l"/>
            <a:r>
              <a:rPr lang="en-IN" sz="1800" b="0" i="0" u="none" strike="noStrike" baseline="0" dirty="0">
                <a:latin typeface="TimesNewRomanPSMT"/>
              </a:rPr>
              <a:t>Let’s </a:t>
            </a:r>
            <a:r>
              <a:rPr lang="en-US" sz="1800" b="0" i="0" u="none" strike="noStrike" baseline="0" dirty="0">
                <a:latin typeface="TimesNewRomanPSMT"/>
              </a:rPr>
              <a:t>consider the kind of orders we’ve been looking at so far; suppose we want to know the average ordered quantity of each product.</a:t>
            </a:r>
          </a:p>
          <a:p>
            <a:pPr algn="l"/>
            <a:r>
              <a:rPr lang="en-US" sz="1800" b="0" i="0" u="none" strike="noStrike" baseline="0" dirty="0">
                <a:latin typeface="TimesNewRomanPSMT"/>
              </a:rPr>
              <a:t>An important property of averages is that they are not composable</a:t>
            </a:r>
            <a:r>
              <a:rPr lang="en-US" sz="1800" dirty="0">
                <a:latin typeface="TimesNewRomanPSMT"/>
              </a:rPr>
              <a:t>, </a:t>
            </a:r>
            <a:r>
              <a:rPr lang="en-US" sz="1800" dirty="0" err="1">
                <a:latin typeface="TimesNewRomanPSMT"/>
              </a:rPr>
              <a:t>i.e</a:t>
            </a:r>
            <a:r>
              <a:rPr lang="en-US" sz="1800" dirty="0">
                <a:latin typeface="TimesNewRomanPSMT"/>
              </a:rPr>
              <a:t> </a:t>
            </a:r>
            <a:r>
              <a:rPr lang="en-US" sz="1800" b="0" i="0" u="none" strike="noStrike" baseline="0" dirty="0">
                <a:latin typeface="TimesNewRomanPSMT"/>
              </a:rPr>
              <a:t>if I take two groups of orders, I can’t combine their averages alone.</a:t>
            </a:r>
          </a:p>
          <a:p>
            <a:pPr algn="l"/>
            <a:r>
              <a:rPr lang="en-US" sz="1800" b="0" i="0" u="none" strike="noStrike" baseline="0" dirty="0">
                <a:latin typeface="TimesNewRomanPSMT"/>
              </a:rPr>
              <a:t>Instead, I need to take the total amount and the count of orders from each group, combine those, and then calculate the average from the combined sum and count.</a:t>
            </a:r>
            <a:endParaRPr lang="en-IN" dirty="0"/>
          </a:p>
        </p:txBody>
      </p:sp>
      <p:pic>
        <p:nvPicPr>
          <p:cNvPr id="5" name="Picture 4">
            <a:extLst>
              <a:ext uri="{FF2B5EF4-FFF2-40B4-BE49-F238E27FC236}">
                <a16:creationId xmlns:a16="http://schemas.microsoft.com/office/drawing/2014/main" id="{25EE0EC6-79D6-62E4-D64A-091423679A38}"/>
              </a:ext>
            </a:extLst>
          </p:cNvPr>
          <p:cNvPicPr>
            <a:picLocks noChangeAspect="1"/>
          </p:cNvPicPr>
          <p:nvPr/>
        </p:nvPicPr>
        <p:blipFill>
          <a:blip r:embed="rId2"/>
          <a:stretch>
            <a:fillRect/>
          </a:stretch>
        </p:blipFill>
        <p:spPr>
          <a:xfrm>
            <a:off x="2182763" y="2782841"/>
            <a:ext cx="7826476" cy="3153386"/>
          </a:xfrm>
          <a:prstGeom prst="rect">
            <a:avLst/>
          </a:prstGeom>
        </p:spPr>
      </p:pic>
      <p:sp>
        <p:nvSpPr>
          <p:cNvPr id="7" name="TextBox 6">
            <a:extLst>
              <a:ext uri="{FF2B5EF4-FFF2-40B4-BE49-F238E27FC236}">
                <a16:creationId xmlns:a16="http://schemas.microsoft.com/office/drawing/2014/main" id="{81D5A8AF-7649-44DB-609D-D33EF7BDAA38}"/>
              </a:ext>
            </a:extLst>
          </p:cNvPr>
          <p:cNvSpPr txBox="1"/>
          <p:nvPr/>
        </p:nvSpPr>
        <p:spPr>
          <a:xfrm>
            <a:off x="1936955" y="5936227"/>
            <a:ext cx="8799871" cy="646331"/>
          </a:xfrm>
          <a:prstGeom prst="rect">
            <a:avLst/>
          </a:prstGeom>
          <a:noFill/>
        </p:spPr>
        <p:txBody>
          <a:bodyPr wrap="square">
            <a:spAutoFit/>
          </a:bodyPr>
          <a:lstStyle/>
          <a:p>
            <a:pPr algn="l"/>
            <a:r>
              <a:rPr lang="en-US" sz="1800" b="1" i="0" u="none" strike="noStrike" baseline="0" dirty="0">
                <a:latin typeface="TimesNewRomanPS-BoldMT"/>
              </a:rPr>
              <a:t>When calculating averages, the sum and count can be combined in the reduce</a:t>
            </a:r>
          </a:p>
          <a:p>
            <a:pPr algn="l"/>
            <a:r>
              <a:rPr lang="en-US" sz="1800" b="1" i="0" u="none" strike="noStrike" baseline="0" dirty="0">
                <a:latin typeface="TimesNewRomanPS-BoldMT"/>
              </a:rPr>
              <a:t>calculation, but the average must be calculated from the combined sum and count.</a:t>
            </a:r>
            <a:endParaRPr lang="en-IN" dirty="0"/>
          </a:p>
        </p:txBody>
      </p:sp>
    </p:spTree>
    <p:extLst>
      <p:ext uri="{BB962C8B-B14F-4D97-AF65-F5344CB8AC3E}">
        <p14:creationId xmlns:p14="http://schemas.microsoft.com/office/powerpoint/2010/main" val="4057768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91E58-BED9-6FC7-802E-516DA3741735}"/>
              </a:ext>
            </a:extLst>
          </p:cNvPr>
          <p:cNvSpPr>
            <a:spLocks noGrp="1"/>
          </p:cNvSpPr>
          <p:nvPr>
            <p:ph type="title"/>
          </p:nvPr>
        </p:nvSpPr>
        <p:spPr>
          <a:xfrm>
            <a:off x="838200" y="365126"/>
            <a:ext cx="10515600" cy="568940"/>
          </a:xfrm>
        </p:spPr>
        <p:txBody>
          <a:bodyPr>
            <a:normAutofit fontScale="90000"/>
          </a:bodyPr>
          <a:lstStyle/>
          <a:p>
            <a:r>
              <a:rPr lang="en-IN" dirty="0" err="1"/>
              <a:t>Cont</a:t>
            </a:r>
            <a:r>
              <a:rPr lang="en-IN" dirty="0"/>
              <a:t>…</a:t>
            </a:r>
          </a:p>
        </p:txBody>
      </p:sp>
      <p:sp>
        <p:nvSpPr>
          <p:cNvPr id="3" name="Content Placeholder 2">
            <a:extLst>
              <a:ext uri="{FF2B5EF4-FFF2-40B4-BE49-F238E27FC236}">
                <a16:creationId xmlns:a16="http://schemas.microsoft.com/office/drawing/2014/main" id="{7EF9EF83-1897-4325-A64B-D384119D2ED6}"/>
              </a:ext>
            </a:extLst>
          </p:cNvPr>
          <p:cNvSpPr>
            <a:spLocks noGrp="1"/>
          </p:cNvSpPr>
          <p:nvPr>
            <p:ph idx="1"/>
          </p:nvPr>
        </p:nvSpPr>
        <p:spPr>
          <a:xfrm>
            <a:off x="838200" y="1052052"/>
            <a:ext cx="10515600" cy="5555225"/>
          </a:xfrm>
        </p:spPr>
        <p:txBody>
          <a:bodyPr/>
          <a:lstStyle/>
          <a:p>
            <a:pPr algn="l"/>
            <a:r>
              <a:rPr lang="en-IN" sz="1800" b="0" i="0" u="none" strike="noStrike" baseline="0" dirty="0">
                <a:latin typeface="TimesNewRomanPSMT"/>
              </a:rPr>
              <a:t>To make a </a:t>
            </a:r>
            <a:r>
              <a:rPr lang="en-US" sz="1800" b="0" i="0" u="none" strike="noStrike" baseline="0" dirty="0">
                <a:latin typeface="TimesNewRomanPSMT"/>
              </a:rPr>
              <a:t>count, the mapping function will emit count fields with a value of </a:t>
            </a:r>
            <a:r>
              <a:rPr lang="en-US" sz="1800" b="0" i="0" u="none" strike="noStrike" baseline="0" dirty="0">
                <a:latin typeface="CourierNewPSMT"/>
              </a:rPr>
              <a:t>1</a:t>
            </a:r>
            <a:r>
              <a:rPr lang="en-US" sz="1800" b="0" i="0" u="none" strike="noStrike" baseline="0" dirty="0">
                <a:latin typeface="TimesNewRomanPSMT"/>
              </a:rPr>
              <a:t>, which can be summed to get a </a:t>
            </a:r>
            <a:r>
              <a:rPr lang="en-IN" sz="1800" b="0" i="0" u="none" strike="noStrike" baseline="0" dirty="0">
                <a:latin typeface="TimesNewRomanPSMT"/>
              </a:rPr>
              <a:t>total count.</a:t>
            </a:r>
            <a:endParaRPr lang="en-IN" dirty="0"/>
          </a:p>
        </p:txBody>
      </p:sp>
      <p:pic>
        <p:nvPicPr>
          <p:cNvPr id="5" name="Picture 4">
            <a:extLst>
              <a:ext uri="{FF2B5EF4-FFF2-40B4-BE49-F238E27FC236}">
                <a16:creationId xmlns:a16="http://schemas.microsoft.com/office/drawing/2014/main" id="{594F35AD-2947-8A42-5BC2-047C2B0D2686}"/>
              </a:ext>
            </a:extLst>
          </p:cNvPr>
          <p:cNvPicPr>
            <a:picLocks noChangeAspect="1"/>
          </p:cNvPicPr>
          <p:nvPr/>
        </p:nvPicPr>
        <p:blipFill>
          <a:blip r:embed="rId2"/>
          <a:stretch>
            <a:fillRect/>
          </a:stretch>
        </p:blipFill>
        <p:spPr>
          <a:xfrm>
            <a:off x="1406189" y="1724081"/>
            <a:ext cx="9379621" cy="3840976"/>
          </a:xfrm>
          <a:prstGeom prst="rect">
            <a:avLst/>
          </a:prstGeom>
        </p:spPr>
      </p:pic>
      <p:sp>
        <p:nvSpPr>
          <p:cNvPr id="7" name="TextBox 6">
            <a:extLst>
              <a:ext uri="{FF2B5EF4-FFF2-40B4-BE49-F238E27FC236}">
                <a16:creationId xmlns:a16="http://schemas.microsoft.com/office/drawing/2014/main" id="{21E7E212-79A2-74B7-0B76-A63063E472A5}"/>
              </a:ext>
            </a:extLst>
          </p:cNvPr>
          <p:cNvSpPr txBox="1"/>
          <p:nvPr/>
        </p:nvSpPr>
        <p:spPr>
          <a:xfrm>
            <a:off x="1691148" y="5763001"/>
            <a:ext cx="9379620" cy="369332"/>
          </a:xfrm>
          <a:prstGeom prst="rect">
            <a:avLst/>
          </a:prstGeom>
          <a:noFill/>
        </p:spPr>
        <p:txBody>
          <a:bodyPr wrap="square">
            <a:spAutoFit/>
          </a:bodyPr>
          <a:lstStyle/>
          <a:p>
            <a:r>
              <a:rPr lang="en-US" sz="1800" b="1" i="0" u="none" strike="noStrike" baseline="0" dirty="0">
                <a:latin typeface="TimesNewRomanPS-BoldMT"/>
              </a:rPr>
              <a:t>When making a count, each map emits </a:t>
            </a:r>
            <a:r>
              <a:rPr lang="en-US" sz="1800" b="1" i="0" u="none" strike="noStrike" baseline="0" dirty="0">
                <a:latin typeface="CourierNewPS-BoldMT"/>
              </a:rPr>
              <a:t>1</a:t>
            </a:r>
            <a:r>
              <a:rPr lang="en-US" sz="1800" b="1" i="0" u="none" strike="noStrike" baseline="0" dirty="0">
                <a:latin typeface="TimesNewRomanPS-BoldMT"/>
              </a:rPr>
              <a:t>, which can be summed to get a total.</a:t>
            </a:r>
            <a:endParaRPr lang="en-IN" dirty="0"/>
          </a:p>
        </p:txBody>
      </p:sp>
    </p:spTree>
    <p:extLst>
      <p:ext uri="{BB962C8B-B14F-4D97-AF65-F5344CB8AC3E}">
        <p14:creationId xmlns:p14="http://schemas.microsoft.com/office/powerpoint/2010/main" val="4144898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A0AFB-94F9-FA3E-9A37-3DACE12AF6F2}"/>
              </a:ext>
            </a:extLst>
          </p:cNvPr>
          <p:cNvSpPr>
            <a:spLocks noGrp="1"/>
          </p:cNvSpPr>
          <p:nvPr>
            <p:ph type="ctrTitle"/>
          </p:nvPr>
        </p:nvSpPr>
        <p:spPr/>
        <p:txBody>
          <a:bodyPr/>
          <a:lstStyle/>
          <a:p>
            <a:r>
              <a:rPr lang="en-IN" dirty="0"/>
              <a:t>Module III</a:t>
            </a:r>
          </a:p>
        </p:txBody>
      </p:sp>
      <p:sp>
        <p:nvSpPr>
          <p:cNvPr id="3" name="Subtitle 2">
            <a:extLst>
              <a:ext uri="{FF2B5EF4-FFF2-40B4-BE49-F238E27FC236}">
                <a16:creationId xmlns:a16="http://schemas.microsoft.com/office/drawing/2014/main" id="{9A4A8B76-F4F1-125B-09C5-9412B4862994}"/>
              </a:ext>
            </a:extLst>
          </p:cNvPr>
          <p:cNvSpPr>
            <a:spLocks noGrp="1"/>
          </p:cNvSpPr>
          <p:nvPr>
            <p:ph type="subTitle" idx="1"/>
          </p:nvPr>
        </p:nvSpPr>
        <p:spPr>
          <a:xfrm>
            <a:off x="1848464" y="5776759"/>
            <a:ext cx="9144000" cy="802814"/>
          </a:xfrm>
        </p:spPr>
        <p:txBody>
          <a:bodyPr>
            <a:normAutofit lnSpcReduction="10000"/>
          </a:bodyPr>
          <a:lstStyle/>
          <a:p>
            <a:pPr algn="l"/>
            <a:r>
              <a:rPr lang="en-US" sz="1800" b="0" i="0" u="none" strike="noStrike" baseline="0" dirty="0">
                <a:latin typeface="Times New Roman" panose="02020603050405020304" pitchFamily="18" charset="0"/>
              </a:rPr>
              <a:t>Data format, analyzing data with Hadoop, scaling out, Hadoop streaming, Hadoop pipes, design of </a:t>
            </a:r>
            <a:r>
              <a:rPr lang="en-IN" sz="1800" b="0" i="0" u="none" strike="noStrike" baseline="0" dirty="0">
                <a:latin typeface="Times New Roman" panose="02020603050405020304" pitchFamily="18" charset="0"/>
              </a:rPr>
              <a:t>Hadoop distributed file system (HDFS), HDFS concepts, Java interface, data flow, Hadoop I/O, data integrity, compression, serialization, Avro, file-based data structures</a:t>
            </a:r>
            <a:endParaRPr lang="en-IN" dirty="0"/>
          </a:p>
        </p:txBody>
      </p:sp>
    </p:spTree>
    <p:extLst>
      <p:ext uri="{BB962C8B-B14F-4D97-AF65-F5344CB8AC3E}">
        <p14:creationId xmlns:p14="http://schemas.microsoft.com/office/powerpoint/2010/main" val="36405558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6049-09BE-67A1-752C-4C5202DA2F62}"/>
              </a:ext>
            </a:extLst>
          </p:cNvPr>
          <p:cNvSpPr>
            <a:spLocks noGrp="1"/>
          </p:cNvSpPr>
          <p:nvPr>
            <p:ph type="title"/>
          </p:nvPr>
        </p:nvSpPr>
        <p:spPr>
          <a:xfrm>
            <a:off x="838200" y="365125"/>
            <a:ext cx="10515600" cy="460785"/>
          </a:xfrm>
        </p:spPr>
        <p:txBody>
          <a:bodyPr>
            <a:normAutofit fontScale="90000"/>
          </a:bodyPr>
          <a:lstStyle/>
          <a:p>
            <a:r>
              <a:rPr lang="en-IN" dirty="0"/>
              <a:t>Data Format</a:t>
            </a:r>
          </a:p>
        </p:txBody>
      </p:sp>
      <p:sp>
        <p:nvSpPr>
          <p:cNvPr id="3" name="Content Placeholder 2">
            <a:extLst>
              <a:ext uri="{FF2B5EF4-FFF2-40B4-BE49-F238E27FC236}">
                <a16:creationId xmlns:a16="http://schemas.microsoft.com/office/drawing/2014/main" id="{7DF7B7A7-976A-9811-CB81-A8CE362D9B04}"/>
              </a:ext>
            </a:extLst>
          </p:cNvPr>
          <p:cNvSpPr>
            <a:spLocks noGrp="1"/>
          </p:cNvSpPr>
          <p:nvPr>
            <p:ph idx="1"/>
          </p:nvPr>
        </p:nvSpPr>
        <p:spPr>
          <a:xfrm>
            <a:off x="838200" y="934065"/>
            <a:ext cx="10515600" cy="5558810"/>
          </a:xfrm>
        </p:spPr>
        <p:txBody>
          <a:bodyPr/>
          <a:lstStyle/>
          <a:p>
            <a:endParaRPr lang="en-IN" dirty="0"/>
          </a:p>
        </p:txBody>
      </p:sp>
    </p:spTree>
    <p:extLst>
      <p:ext uri="{BB962C8B-B14F-4D97-AF65-F5344CB8AC3E}">
        <p14:creationId xmlns:p14="http://schemas.microsoft.com/office/powerpoint/2010/main" val="201840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B6B41-DE78-FB00-5828-9D065107FBD7}"/>
              </a:ext>
            </a:extLst>
          </p:cNvPr>
          <p:cNvSpPr>
            <a:spLocks noGrp="1"/>
          </p:cNvSpPr>
          <p:nvPr>
            <p:ph type="title"/>
          </p:nvPr>
        </p:nvSpPr>
        <p:spPr>
          <a:xfrm>
            <a:off x="838200" y="365125"/>
            <a:ext cx="10515600" cy="549275"/>
          </a:xfrm>
        </p:spPr>
        <p:txBody>
          <a:bodyPr>
            <a:normAutofit fontScale="90000"/>
          </a:bodyPr>
          <a:lstStyle/>
          <a:p>
            <a:br>
              <a:rPr lang="en-IN" b="1" i="0" dirty="0">
                <a:effectLst/>
                <a:latin typeface="Söhne"/>
              </a:rPr>
            </a:br>
            <a:r>
              <a:rPr lang="en-IN" b="1" i="0" dirty="0">
                <a:effectLst/>
                <a:latin typeface="Söhne"/>
              </a:rPr>
              <a:t>Use Cases for NoSQL</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03DE5547-8E5B-F7B1-93E4-953C12ADF45A}"/>
              </a:ext>
            </a:extLst>
          </p:cNvPr>
          <p:cNvSpPr>
            <a:spLocks noGrp="1"/>
          </p:cNvSpPr>
          <p:nvPr>
            <p:ph idx="1"/>
          </p:nvPr>
        </p:nvSpPr>
        <p:spPr>
          <a:xfrm>
            <a:off x="838200" y="914400"/>
            <a:ext cx="10515600" cy="5262563"/>
          </a:xfrm>
        </p:spPr>
        <p:txBody>
          <a:bodyPr>
            <a:normAutofit lnSpcReduction="1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Big Data Applications</a:t>
            </a:r>
            <a:r>
              <a:rPr lang="en-US" b="0" i="0" dirty="0">
                <a:solidFill>
                  <a:srgbClr val="374151"/>
                </a:solidFill>
                <a:effectLst/>
                <a:latin typeface="Söhne"/>
              </a:rPr>
              <a:t>: Ideal for handling large volumes of data with high velocity and variety, such as social media analytics, IoT applications, and real-time big data processing.</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Content Management Systems</a:t>
            </a:r>
            <a:r>
              <a:rPr lang="en-US" b="0" i="0" dirty="0">
                <a:solidFill>
                  <a:srgbClr val="374151"/>
                </a:solidFill>
                <a:effectLst/>
                <a:latin typeface="Söhne"/>
              </a:rPr>
              <a:t>: Document-oriented NoSQL databases are well-suited for content management systems that handle various content types and structures.</a:t>
            </a:r>
          </a:p>
          <a:p>
            <a:pPr marL="0" indent="0" algn="just">
              <a:buNone/>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Mobile App Development</a:t>
            </a:r>
            <a:r>
              <a:rPr lang="en-US" b="0" i="0" dirty="0">
                <a:solidFill>
                  <a:srgbClr val="374151"/>
                </a:solidFill>
                <a:effectLst/>
                <a:latin typeface="Söhne"/>
              </a:rPr>
              <a:t>: Offers the scalability and flexibility needed for the dynamic data management requirements of mobile applications.</a:t>
            </a:r>
          </a:p>
          <a:p>
            <a:endParaRPr lang="en-IN" dirty="0"/>
          </a:p>
        </p:txBody>
      </p:sp>
    </p:spTree>
    <p:extLst>
      <p:ext uri="{BB962C8B-B14F-4D97-AF65-F5344CB8AC3E}">
        <p14:creationId xmlns:p14="http://schemas.microsoft.com/office/powerpoint/2010/main" val="856017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BCFE4-9E29-7A70-4B07-B76D7B742F13}"/>
              </a:ext>
            </a:extLst>
          </p:cNvPr>
          <p:cNvSpPr>
            <a:spLocks noGrp="1"/>
          </p:cNvSpPr>
          <p:nvPr>
            <p:ph type="title"/>
          </p:nvPr>
        </p:nvSpPr>
        <p:spPr>
          <a:xfrm>
            <a:off x="838200" y="365126"/>
            <a:ext cx="10515600" cy="598436"/>
          </a:xfrm>
        </p:spPr>
        <p:txBody>
          <a:bodyPr>
            <a:normAutofit fontScale="90000"/>
          </a:bodyPr>
          <a:lstStyle/>
          <a:p>
            <a:br>
              <a:rPr lang="en-IN" b="1" i="0" dirty="0">
                <a:effectLst/>
                <a:latin typeface="Söhne"/>
              </a:rPr>
            </a:br>
            <a:r>
              <a:rPr lang="en-IN" b="1" i="0" dirty="0">
                <a:effectLst/>
                <a:latin typeface="Söhne"/>
              </a:rPr>
              <a:t>Types of NoSQL Databases</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3EA72E9C-6F5F-999D-04FE-A2DAD4F448E9}"/>
              </a:ext>
            </a:extLst>
          </p:cNvPr>
          <p:cNvSpPr>
            <a:spLocks noGrp="1"/>
          </p:cNvSpPr>
          <p:nvPr>
            <p:ph idx="1"/>
          </p:nvPr>
        </p:nvSpPr>
        <p:spPr>
          <a:xfrm>
            <a:off x="838200" y="963562"/>
            <a:ext cx="10515600" cy="5213401"/>
          </a:xfrm>
        </p:spPr>
        <p:txBody>
          <a:bodyPr>
            <a:normAutofit fontScale="925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Key-Value Stores</a:t>
            </a:r>
            <a:r>
              <a:rPr lang="en-US" b="0" i="0" dirty="0">
                <a:solidFill>
                  <a:srgbClr val="374151"/>
                </a:solidFill>
                <a:effectLst/>
                <a:latin typeface="Söhne"/>
              </a:rPr>
              <a:t>: Simplest NoSQL databases, ideal for storing and retrieving large amounts of data via a key. Examples include Redis and Amazon DynamoDB.</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Document Databases</a:t>
            </a:r>
            <a:r>
              <a:rPr lang="en-US" b="0" i="0" dirty="0">
                <a:solidFill>
                  <a:srgbClr val="374151"/>
                </a:solidFill>
                <a:effectLst/>
                <a:latin typeface="Söhne"/>
              </a:rPr>
              <a:t>: Store semi-structured data as documents, usually in JSON or XML formats. MongoDB and Couchbase are popular choices.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Column-Family Stores</a:t>
            </a:r>
            <a:r>
              <a:rPr lang="en-US" b="0" i="0" dirty="0">
                <a:solidFill>
                  <a:srgbClr val="374151"/>
                </a:solidFill>
                <a:effectLst/>
                <a:latin typeface="Söhne"/>
              </a:rPr>
              <a:t>: Optimal for storing and processing large datasets. Data is stored in columns rather than rows, which is efficient for reading and writing. Examples include Apache Cassandra and HBase.</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Graph Databases</a:t>
            </a:r>
            <a:r>
              <a:rPr lang="en-US" b="0" i="0" dirty="0">
                <a:solidFill>
                  <a:srgbClr val="374151"/>
                </a:solidFill>
                <a:effectLst/>
                <a:latin typeface="Söhne"/>
              </a:rPr>
              <a:t>: Designed for data whose relations are well represented as a graph and are ideal for social networks, fraud detection, and recommendation systems. Neo4j and Amazon Neptune are examples.</a:t>
            </a:r>
          </a:p>
          <a:p>
            <a:endParaRPr lang="en-IN" dirty="0"/>
          </a:p>
        </p:txBody>
      </p:sp>
    </p:spTree>
    <p:extLst>
      <p:ext uri="{BB962C8B-B14F-4D97-AF65-F5344CB8AC3E}">
        <p14:creationId xmlns:p14="http://schemas.microsoft.com/office/powerpoint/2010/main" val="3439754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037E2-EEA7-C7D6-21C6-27570397250B}"/>
              </a:ext>
            </a:extLst>
          </p:cNvPr>
          <p:cNvSpPr>
            <a:spLocks noGrp="1"/>
          </p:cNvSpPr>
          <p:nvPr>
            <p:ph type="title"/>
          </p:nvPr>
        </p:nvSpPr>
        <p:spPr>
          <a:xfrm>
            <a:off x="838200" y="365126"/>
            <a:ext cx="10515600" cy="460784"/>
          </a:xfrm>
        </p:spPr>
        <p:txBody>
          <a:bodyPr>
            <a:normAutofit fontScale="90000"/>
          </a:bodyPr>
          <a:lstStyle/>
          <a:p>
            <a:br>
              <a:rPr lang="en-IN" b="1" i="0" dirty="0">
                <a:effectLst/>
                <a:latin typeface="Söhne"/>
              </a:rPr>
            </a:br>
            <a:r>
              <a:rPr lang="en-IN" b="1" i="0" dirty="0">
                <a:effectLst/>
                <a:latin typeface="Söhne"/>
              </a:rPr>
              <a:t>Aggregate Data Models Overview</a:t>
            </a:r>
            <a:br>
              <a:rPr lang="en-IN" b="1" i="0" dirty="0">
                <a:effectLst/>
                <a:latin typeface="Söhne"/>
              </a:rPr>
            </a:br>
            <a:endParaRPr lang="en-IN" dirty="0"/>
          </a:p>
        </p:txBody>
      </p:sp>
      <p:sp>
        <p:nvSpPr>
          <p:cNvPr id="3" name="Content Placeholder 2">
            <a:extLst>
              <a:ext uri="{FF2B5EF4-FFF2-40B4-BE49-F238E27FC236}">
                <a16:creationId xmlns:a16="http://schemas.microsoft.com/office/drawing/2014/main" id="{1FBBBD08-1DA3-F00A-E63B-402FF4EF069F}"/>
              </a:ext>
            </a:extLst>
          </p:cNvPr>
          <p:cNvSpPr>
            <a:spLocks noGrp="1"/>
          </p:cNvSpPr>
          <p:nvPr>
            <p:ph idx="1"/>
          </p:nvPr>
        </p:nvSpPr>
        <p:spPr>
          <a:xfrm>
            <a:off x="838200" y="825910"/>
            <a:ext cx="10515600" cy="5948515"/>
          </a:xfrm>
        </p:spPr>
        <p:txBody>
          <a:bodyPr>
            <a:normAutofit fontScale="850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Concept of Aggregates</a:t>
            </a:r>
            <a:r>
              <a:rPr lang="en-US" b="0" i="0" dirty="0">
                <a:solidFill>
                  <a:srgbClr val="374151"/>
                </a:solidFill>
                <a:effectLst/>
                <a:latin typeface="Söhne"/>
              </a:rPr>
              <a:t>: Aggregate data models in NoSQL databases group related data together as a single unit or aggregate. This approach contrasts with the relational model, where data is spread across multiple tables and joined together through relationships.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Benefits of Aggregates</a:t>
            </a:r>
            <a:r>
              <a:rPr lang="en-US" b="0" i="0" dirty="0">
                <a:solidFill>
                  <a:srgbClr val="374151"/>
                </a:solidFill>
                <a:effectLst/>
                <a:latin typeface="Söhne"/>
              </a:rPr>
              <a:t>: Using aggregates simplifies the modeling of data relationships by treating each aggregate as a discrete unit. This simplification is particularly advantageous for operations that need to retrieve or update an entire group of related data at once, enhancing performance and scalability.</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Types of Aggregates</a:t>
            </a:r>
            <a:r>
              <a:rPr lang="en-US" b="0" i="0" dirty="0">
                <a:solidFill>
                  <a:srgbClr val="374151"/>
                </a:solidFill>
                <a:effectLst/>
                <a:latin typeface="Söhne"/>
              </a:rPr>
              <a:t>: The document highlights various types of aggregates, including documents in document stores (like MongoDB and CouchDB) and columns in column-family databases (such as Cassandra and HBase). Each type is optimized for specific data access patterns and use cases.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Key-Value Pairs as Aggregates</a:t>
            </a:r>
            <a:r>
              <a:rPr lang="en-US" b="0" i="0" dirty="0">
                <a:solidFill>
                  <a:srgbClr val="374151"/>
                </a:solidFill>
                <a:effectLst/>
                <a:latin typeface="Söhne"/>
              </a:rPr>
              <a:t>: In key-value stores, the aggregate is often a single value associated with a key. However, this value can be complex, containing structured data that represents the aggregate.</a:t>
            </a:r>
          </a:p>
          <a:p>
            <a:endParaRPr lang="en-IN" dirty="0"/>
          </a:p>
        </p:txBody>
      </p:sp>
    </p:spTree>
    <p:extLst>
      <p:ext uri="{BB962C8B-B14F-4D97-AF65-F5344CB8AC3E}">
        <p14:creationId xmlns:p14="http://schemas.microsoft.com/office/powerpoint/2010/main" val="2118187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D04CF-27B9-E779-D4C6-4BDFCFCA7913}"/>
              </a:ext>
            </a:extLst>
          </p:cNvPr>
          <p:cNvSpPr>
            <a:spLocks noGrp="1"/>
          </p:cNvSpPr>
          <p:nvPr>
            <p:ph type="title"/>
          </p:nvPr>
        </p:nvSpPr>
        <p:spPr>
          <a:xfrm>
            <a:off x="838200" y="365126"/>
            <a:ext cx="10515600" cy="677094"/>
          </a:xfrm>
        </p:spPr>
        <p:txBody>
          <a:bodyPr>
            <a:normAutofit fontScale="90000"/>
          </a:bodyPr>
          <a:lstStyle/>
          <a:p>
            <a:r>
              <a:rPr lang="en-IN" dirty="0"/>
              <a:t>Aggregate Data Models….. </a:t>
            </a:r>
            <a:r>
              <a:rPr lang="en-IN" dirty="0" err="1"/>
              <a:t>Cont</a:t>
            </a:r>
            <a:r>
              <a:rPr lang="en-IN" dirty="0"/>
              <a:t>…</a:t>
            </a:r>
          </a:p>
        </p:txBody>
      </p:sp>
      <p:sp>
        <p:nvSpPr>
          <p:cNvPr id="3" name="Content Placeholder 2">
            <a:extLst>
              <a:ext uri="{FF2B5EF4-FFF2-40B4-BE49-F238E27FC236}">
                <a16:creationId xmlns:a16="http://schemas.microsoft.com/office/drawing/2014/main" id="{CF00CFB7-2643-5954-8983-A58F1C705FE1}"/>
              </a:ext>
            </a:extLst>
          </p:cNvPr>
          <p:cNvSpPr>
            <a:spLocks noGrp="1"/>
          </p:cNvSpPr>
          <p:nvPr>
            <p:ph idx="1"/>
          </p:nvPr>
        </p:nvSpPr>
        <p:spPr>
          <a:xfrm>
            <a:off x="838200" y="904568"/>
            <a:ext cx="10515600" cy="5781367"/>
          </a:xfrm>
        </p:spPr>
        <p:txBody>
          <a:bodyPr>
            <a:normAutofit fontScale="92500" lnSpcReduction="20000"/>
          </a:bodyPr>
          <a:lstStyle/>
          <a:p>
            <a:pPr algn="just">
              <a:buFont typeface="Arial" panose="020B0604020202020204" pitchFamily="34" charset="0"/>
              <a:buChar char="•"/>
            </a:pPr>
            <a:endParaRPr lang="en-US" b="1"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Document Aggregates</a:t>
            </a:r>
            <a:r>
              <a:rPr lang="en-US" b="0" i="0" dirty="0">
                <a:solidFill>
                  <a:srgbClr val="374151"/>
                </a:solidFill>
                <a:effectLst/>
                <a:latin typeface="Söhne"/>
              </a:rPr>
              <a:t>: Document databases use JSON, BSON, or XML formats to store aggregates. These documents can contain nested structures, allowing for a rich representation of data relationships within a single aggregate.</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Column-Family Aggregates</a:t>
            </a:r>
            <a:r>
              <a:rPr lang="en-US" b="0" i="0" dirty="0">
                <a:solidFill>
                  <a:srgbClr val="374151"/>
                </a:solidFill>
                <a:effectLst/>
                <a:latin typeface="Söhne"/>
              </a:rPr>
              <a:t>: Column-family databases store data in columns grouped as families. These families serve as aggregates, efficiently supporting read and write operations on related data. The model is highly scalable, making it suitable for applications that require extensive data storage and rapid access.</a:t>
            </a:r>
          </a:p>
          <a:p>
            <a:pPr algn="just">
              <a:buFont typeface="Arial" panose="020B0604020202020204" pitchFamily="34" charset="0"/>
              <a:buChar char="•"/>
            </a:pPr>
            <a:endParaRPr lang="en-US" b="0" i="0" dirty="0">
              <a:solidFill>
                <a:srgbClr val="374151"/>
              </a:solidFill>
              <a:effectLst/>
              <a:latin typeface="Söhne"/>
            </a:endParaRPr>
          </a:p>
          <a:p>
            <a:pPr algn="just">
              <a:buFont typeface="Arial" panose="020B0604020202020204" pitchFamily="34" charset="0"/>
              <a:buChar char="•"/>
            </a:pPr>
            <a:r>
              <a:rPr lang="en-US" b="1" i="0" dirty="0">
                <a:solidFill>
                  <a:srgbClr val="374151"/>
                </a:solidFill>
                <a:effectLst/>
                <a:latin typeface="Söhne"/>
              </a:rPr>
              <a:t>Graph-Based Aggregates</a:t>
            </a:r>
            <a:r>
              <a:rPr lang="en-US" b="0" i="0" dirty="0">
                <a:solidFill>
                  <a:srgbClr val="374151"/>
                </a:solidFill>
                <a:effectLst/>
                <a:latin typeface="Söhne"/>
              </a:rPr>
              <a:t>: Some NoSQL databases focus on relationships between data points. In graph databases, aggregates can be seen in the form of nodes and edges, representing entities and their relationships, respectively. This model is ideal for analyzing interconnected data, such as social networks or supply chains.</a:t>
            </a:r>
          </a:p>
          <a:p>
            <a:endParaRPr lang="en-IN" dirty="0"/>
          </a:p>
        </p:txBody>
      </p:sp>
    </p:spTree>
    <p:extLst>
      <p:ext uri="{BB962C8B-B14F-4D97-AF65-F5344CB8AC3E}">
        <p14:creationId xmlns:p14="http://schemas.microsoft.com/office/powerpoint/2010/main" val="3845586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02B3B-AB5C-DD86-9CFD-4AAA90EC102E}"/>
              </a:ext>
            </a:extLst>
          </p:cNvPr>
          <p:cNvSpPr>
            <a:spLocks noGrp="1"/>
          </p:cNvSpPr>
          <p:nvPr>
            <p:ph type="title"/>
          </p:nvPr>
        </p:nvSpPr>
        <p:spPr>
          <a:xfrm>
            <a:off x="838200" y="365125"/>
            <a:ext cx="10515600" cy="480449"/>
          </a:xfrm>
        </p:spPr>
        <p:txBody>
          <a:bodyPr>
            <a:normAutofit fontScale="90000"/>
          </a:bodyPr>
          <a:lstStyle/>
          <a:p>
            <a:r>
              <a:rPr lang="en-IN" dirty="0"/>
              <a:t>Definitions</a:t>
            </a:r>
          </a:p>
        </p:txBody>
      </p:sp>
      <p:sp>
        <p:nvSpPr>
          <p:cNvPr id="3" name="Content Placeholder 2">
            <a:extLst>
              <a:ext uri="{FF2B5EF4-FFF2-40B4-BE49-F238E27FC236}">
                <a16:creationId xmlns:a16="http://schemas.microsoft.com/office/drawing/2014/main" id="{5A4EA24D-4AE7-B8C6-A682-5A54CE8FF5DA}"/>
              </a:ext>
            </a:extLst>
          </p:cNvPr>
          <p:cNvSpPr>
            <a:spLocks noGrp="1"/>
          </p:cNvSpPr>
          <p:nvPr>
            <p:ph idx="1"/>
          </p:nvPr>
        </p:nvSpPr>
        <p:spPr>
          <a:xfrm>
            <a:off x="838200" y="934065"/>
            <a:ext cx="10515600" cy="5242898"/>
          </a:xfrm>
        </p:spPr>
        <p:txBody>
          <a:bodyPr/>
          <a:lstStyle/>
          <a:p>
            <a:pPr algn="just"/>
            <a:r>
              <a:rPr lang="en-US" b="1" dirty="0">
                <a:solidFill>
                  <a:srgbClr val="374151"/>
                </a:solidFill>
                <a:latin typeface="Söhne"/>
              </a:rPr>
              <a:t>Aggregate is a term that comes from Domain-Driven Design.</a:t>
            </a:r>
          </a:p>
          <a:p>
            <a:pPr algn="just"/>
            <a:endParaRPr lang="en-US" b="1" dirty="0">
              <a:solidFill>
                <a:srgbClr val="374151"/>
              </a:solidFill>
              <a:latin typeface="Söhne"/>
            </a:endParaRPr>
          </a:p>
          <a:p>
            <a:pPr algn="just"/>
            <a:r>
              <a:rPr lang="en-IN" b="1" dirty="0">
                <a:solidFill>
                  <a:srgbClr val="374151"/>
                </a:solidFill>
                <a:latin typeface="Söhne"/>
              </a:rPr>
              <a:t>In Domain-Driven Design, an </a:t>
            </a:r>
            <a:r>
              <a:rPr lang="en-US" b="1" dirty="0">
                <a:solidFill>
                  <a:srgbClr val="374151"/>
                </a:solidFill>
                <a:latin typeface="Söhne"/>
              </a:rPr>
              <a:t>aggregate is a collection of related objects that we wish to treat as a unit.</a:t>
            </a:r>
          </a:p>
          <a:p>
            <a:pPr algn="just"/>
            <a:endParaRPr lang="en-US" b="1" dirty="0">
              <a:solidFill>
                <a:srgbClr val="374151"/>
              </a:solidFill>
              <a:latin typeface="Söhne"/>
            </a:endParaRPr>
          </a:p>
          <a:p>
            <a:pPr algn="just"/>
            <a:r>
              <a:rPr lang="en-US" b="1" dirty="0">
                <a:solidFill>
                  <a:srgbClr val="374151"/>
                </a:solidFill>
                <a:latin typeface="Söhne"/>
              </a:rPr>
              <a:t>In particular, it is a unit for data manipulation and management of consistency.</a:t>
            </a:r>
          </a:p>
          <a:p>
            <a:pPr algn="just"/>
            <a:endParaRPr lang="en-US" b="1" dirty="0">
              <a:solidFill>
                <a:srgbClr val="374151"/>
              </a:solidFill>
              <a:latin typeface="Söhne"/>
            </a:endParaRPr>
          </a:p>
          <a:p>
            <a:pPr algn="just"/>
            <a:r>
              <a:rPr lang="en-IN" b="1" dirty="0">
                <a:solidFill>
                  <a:srgbClr val="374151"/>
                </a:solidFill>
                <a:latin typeface="Söhne"/>
              </a:rPr>
              <a:t>This definition </a:t>
            </a:r>
            <a:r>
              <a:rPr lang="en-US" b="1" dirty="0">
                <a:solidFill>
                  <a:srgbClr val="374151"/>
                </a:solidFill>
                <a:latin typeface="Söhne"/>
              </a:rPr>
              <a:t>matches really well with how key-value, document and column-family databases work.</a:t>
            </a:r>
          </a:p>
          <a:p>
            <a:pPr algn="l"/>
            <a:endParaRPr lang="en-IN" dirty="0"/>
          </a:p>
        </p:txBody>
      </p:sp>
    </p:spTree>
    <p:extLst>
      <p:ext uri="{BB962C8B-B14F-4D97-AF65-F5344CB8AC3E}">
        <p14:creationId xmlns:p14="http://schemas.microsoft.com/office/powerpoint/2010/main" val="332672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787</TotalTime>
  <Words>3819</Words>
  <Application>Microsoft Office PowerPoint</Application>
  <PresentationFormat>Widescreen</PresentationFormat>
  <Paragraphs>258</Paragraphs>
  <Slides>46</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Arial</vt:lpstr>
      <vt:lpstr>Calibri</vt:lpstr>
      <vt:lpstr>Calibri Light</vt:lpstr>
      <vt:lpstr>CourierNewPS-BoldMT</vt:lpstr>
      <vt:lpstr>CourierNewPSMT</vt:lpstr>
      <vt:lpstr>Söhne</vt:lpstr>
      <vt:lpstr>Times New Roman</vt:lpstr>
      <vt:lpstr>TimesNewRomanPS-BoldMT</vt:lpstr>
      <vt:lpstr>TimesNewRomanPSMT</vt:lpstr>
      <vt:lpstr>Office Theme</vt:lpstr>
      <vt:lpstr>Module II</vt:lpstr>
      <vt:lpstr> Introduction to NoSQL </vt:lpstr>
      <vt:lpstr>Advantages of NoSQL</vt:lpstr>
      <vt:lpstr> Disadvantages of NoSQL </vt:lpstr>
      <vt:lpstr> Use Cases for NoSQL </vt:lpstr>
      <vt:lpstr> Types of NoSQL Databases </vt:lpstr>
      <vt:lpstr> Aggregate Data Models Overview </vt:lpstr>
      <vt:lpstr>Aggregate Data Models….. Cont…</vt:lpstr>
      <vt:lpstr>Definitions</vt:lpstr>
      <vt:lpstr>Example of Relations and Aggregates</vt:lpstr>
      <vt:lpstr>PowerPoint Presentation</vt:lpstr>
      <vt:lpstr>PowerPoint Presentation</vt:lpstr>
      <vt:lpstr>PowerPoint Presentation</vt:lpstr>
      <vt:lpstr>Column-Family Stores</vt:lpstr>
      <vt:lpstr>PowerPoint Presentation</vt:lpstr>
      <vt:lpstr>Graph Databases</vt:lpstr>
      <vt:lpstr>Schemaless Databases</vt:lpstr>
      <vt:lpstr>Materialized Views</vt:lpstr>
      <vt:lpstr>Modeling for Data Access</vt:lpstr>
      <vt:lpstr>Distribution Models</vt:lpstr>
      <vt:lpstr>Single Server</vt:lpstr>
      <vt:lpstr>Sharding</vt:lpstr>
      <vt:lpstr>Cont…</vt:lpstr>
      <vt:lpstr>Master-Slave Replication</vt:lpstr>
      <vt:lpstr>Cont..</vt:lpstr>
      <vt:lpstr>Peer-to-Peer Replication</vt:lpstr>
      <vt:lpstr>Map Reduce</vt:lpstr>
      <vt:lpstr>Map Reduce</vt:lpstr>
      <vt:lpstr>Cont… </vt:lpstr>
      <vt:lpstr>MapRduce Phase</vt:lpstr>
      <vt:lpstr>How MapReduce works-An Example</vt:lpstr>
      <vt:lpstr>How MapReduce Organizes Work?</vt:lpstr>
      <vt:lpstr>PowerPoint Presentation</vt:lpstr>
      <vt:lpstr>Flow from jobtracker to Tasktracker</vt:lpstr>
      <vt:lpstr>Example</vt:lpstr>
      <vt:lpstr>Cont….</vt:lpstr>
      <vt:lpstr>Cont…</vt:lpstr>
      <vt:lpstr>Cont….</vt:lpstr>
      <vt:lpstr>Partitioning and Combining</vt:lpstr>
      <vt:lpstr>Cont…</vt:lpstr>
      <vt:lpstr>Cont…</vt:lpstr>
      <vt:lpstr>combinable reducer</vt:lpstr>
      <vt:lpstr>Composing Map-Reduce Calculations</vt:lpstr>
      <vt:lpstr>Cont…</vt:lpstr>
      <vt:lpstr>Module III</vt:lpstr>
      <vt:lpstr>Data Format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TMN Vamsi</dc:creator>
  <cp:lastModifiedBy>TMN Vamsi</cp:lastModifiedBy>
  <cp:revision>44</cp:revision>
  <dcterms:created xsi:type="dcterms:W3CDTF">2024-01-07T17:48:58Z</dcterms:created>
  <dcterms:modified xsi:type="dcterms:W3CDTF">2024-02-26T15:03:14Z</dcterms:modified>
</cp:coreProperties>
</file>

<file path=docProps/thumbnail.jpeg>
</file>